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259" r:id="rId3"/>
    <p:sldId id="261" r:id="rId4"/>
    <p:sldId id="263" r:id="rId5"/>
    <p:sldId id="266" r:id="rId6"/>
    <p:sldId id="267" r:id="rId7"/>
    <p:sldId id="268" r:id="rId8"/>
    <p:sldId id="269" r:id="rId9"/>
    <p:sldId id="271" r:id="rId10"/>
    <p:sldId id="315" r:id="rId11"/>
    <p:sldId id="316" r:id="rId12"/>
    <p:sldId id="270" r:id="rId13"/>
    <p:sldId id="311" r:id="rId14"/>
    <p:sldId id="312" r:id="rId15"/>
    <p:sldId id="272" r:id="rId16"/>
    <p:sldId id="273" r:id="rId17"/>
    <p:sldId id="276" r:id="rId18"/>
    <p:sldId id="275" r:id="rId19"/>
    <p:sldId id="274" r:id="rId20"/>
    <p:sldId id="284" r:id="rId21"/>
    <p:sldId id="313" r:id="rId22"/>
    <p:sldId id="286" r:id="rId23"/>
    <p:sldId id="287" r:id="rId24"/>
    <p:sldId id="305" r:id="rId25"/>
    <p:sldId id="308" r:id="rId26"/>
    <p:sldId id="293" r:id="rId27"/>
    <p:sldId id="309" r:id="rId28"/>
    <p:sldId id="314" r:id="rId29"/>
    <p:sldId id="310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tila Pulay" initials="AP" lastIdx="1" clrIdx="0">
    <p:extLst>
      <p:ext uri="{19B8F6BF-5375-455C-9EA6-DF929625EA0E}">
        <p15:presenceInfo xmlns:p15="http://schemas.microsoft.com/office/powerpoint/2012/main" userId="09347f435987f8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1C4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34" autoAdjust="0"/>
  </p:normalViewPr>
  <p:slideViewPr>
    <p:cSldViewPr>
      <p:cViewPr varScale="1">
        <p:scale>
          <a:sx n="93" d="100"/>
          <a:sy n="93" d="100"/>
        </p:scale>
        <p:origin x="13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93177446427012"/>
          <c:y val="0.12742013894906204"/>
          <c:w val="0.39273865169353239"/>
          <c:h val="0.7219924241111375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05-4D7E-850E-49E12F300C0F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05-4D7E-850E-49E12F300C0F}"/>
              </c:ext>
            </c:extLst>
          </c:dPt>
          <c:cat>
            <c:strRef>
              <c:f>Munka1!$A$2:$A$3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05-4D7E-850E-49E12F300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93177446427012"/>
          <c:y val="0.12742013894906204"/>
          <c:w val="0.39273865169353239"/>
          <c:h val="0.7219924241111375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5A-4B60-95DA-28BEC2CD3242}"/>
              </c:ext>
            </c:extLst>
          </c:dPt>
          <c:dPt>
            <c:idx val="1"/>
            <c:bubble3D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5A-4B60-95DA-28BEC2CD3242}"/>
              </c:ext>
            </c:extLst>
          </c:dPt>
          <c:cat>
            <c:strRef>
              <c:f>Munka1!$A$2:$A$3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5A-4B60-95DA-28BEC2CD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93177446427012"/>
          <c:y val="0.12742013894906204"/>
          <c:w val="0.39273865169353239"/>
          <c:h val="0.7219924241111375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E5-4D92-8C85-7C5B628434D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E5-4D92-8C85-7C5B628434D3}"/>
              </c:ext>
            </c:extLst>
          </c:dPt>
          <c:cat>
            <c:strRef>
              <c:f>Munka1!$A$2:$A$3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E5-4D92-8C85-7C5B62843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18914086220706E-2"/>
          <c:y val="2.3024934383202102E-2"/>
          <c:w val="0.90771469844245156"/>
          <c:h val="0.60159441699628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AUD</c:v>
                </c:pt>
                <c:pt idx="1">
                  <c:v>DUD</c:v>
                </c:pt>
                <c:pt idx="2">
                  <c:v>MDD</c:v>
                </c:pt>
                <c:pt idx="3">
                  <c:v>Bipoláris</c:v>
                </c:pt>
                <c:pt idx="4">
                  <c:v>Disztímia</c:v>
                </c:pt>
                <c:pt idx="5">
                  <c:v>Pánikzavar</c:v>
                </c:pt>
                <c:pt idx="6">
                  <c:v>Szociális fóbia</c:v>
                </c:pt>
                <c:pt idx="7">
                  <c:v>Fóbia</c:v>
                </c:pt>
                <c:pt idx="8">
                  <c:v>PTSD</c:v>
                </c:pt>
                <c:pt idx="9">
                  <c:v>GAD</c:v>
                </c:pt>
                <c:pt idx="10">
                  <c:v>Pszichózis</c:v>
                </c:pt>
                <c:pt idx="11">
                  <c:v>Paranoid</c:v>
                </c:pt>
                <c:pt idx="12">
                  <c:v>Szkizoid</c:v>
                </c:pt>
                <c:pt idx="13">
                  <c:v>Borderline</c:v>
                </c:pt>
                <c:pt idx="14">
                  <c:v>Nárcisztikus</c:v>
                </c:pt>
                <c:pt idx="15">
                  <c:v>Antiszociális</c:v>
                </c:pt>
                <c:pt idx="16">
                  <c:v>Elkerülő</c:v>
                </c:pt>
                <c:pt idx="17">
                  <c:v>Dependens</c:v>
                </c:pt>
                <c:pt idx="18">
                  <c:v>Kényszeres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0.56999999999999995</c:v>
                </c:pt>
                <c:pt idx="1">
                  <c:v>0.36</c:v>
                </c:pt>
                <c:pt idx="2">
                  <c:v>0.26</c:v>
                </c:pt>
                <c:pt idx="3">
                  <c:v>0.34</c:v>
                </c:pt>
                <c:pt idx="4">
                  <c:v>0.06</c:v>
                </c:pt>
                <c:pt idx="5">
                  <c:v>0.22</c:v>
                </c:pt>
                <c:pt idx="6">
                  <c:v>0.23</c:v>
                </c:pt>
                <c:pt idx="7">
                  <c:v>0.34</c:v>
                </c:pt>
                <c:pt idx="8">
                  <c:v>0.22</c:v>
                </c:pt>
                <c:pt idx="9">
                  <c:v>0.26</c:v>
                </c:pt>
                <c:pt idx="10">
                  <c:v>0.09</c:v>
                </c:pt>
                <c:pt idx="11">
                  <c:v>0.15</c:v>
                </c:pt>
                <c:pt idx="12">
                  <c:v>0.09</c:v>
                </c:pt>
                <c:pt idx="13">
                  <c:v>0.34</c:v>
                </c:pt>
                <c:pt idx="14">
                  <c:v>0.25</c:v>
                </c:pt>
                <c:pt idx="15">
                  <c:v>0.19</c:v>
                </c:pt>
                <c:pt idx="16">
                  <c:v>0.11</c:v>
                </c:pt>
                <c:pt idx="17">
                  <c:v>0.03</c:v>
                </c:pt>
                <c:pt idx="18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44-4DD1-96DE-B417CE603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639840"/>
        <c:axId val="1780628960"/>
      </c:barChart>
      <c:catAx>
        <c:axId val="17806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0628960"/>
        <c:crosses val="autoZero"/>
        <c:auto val="1"/>
        <c:lblAlgn val="ctr"/>
        <c:lblOffset val="100"/>
        <c:noMultiLvlLbl val="0"/>
      </c:catAx>
      <c:valAx>
        <c:axId val="17806289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8063984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2T14:02:46.71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8AFBB-9BB6-46A2-A729-9C1C70B052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D9E3D0-2744-494C-AE7F-BBA10DCCA570}">
      <dgm:prSet phldrT="[Szöveg]" custT="1"/>
      <dgm:spPr/>
      <dgm:t>
        <a:bodyPr/>
        <a:lstStyle/>
        <a:p>
          <a:r>
            <a:rPr lang="hu-HU" sz="3200" b="1" dirty="0">
              <a:solidFill>
                <a:schemeClr val="bg1"/>
              </a:solidFill>
            </a:rPr>
            <a:t>Serdülőkor</a:t>
          </a:r>
        </a:p>
      </dgm:t>
    </dgm:pt>
    <dgm:pt modelId="{0BA3598E-7793-4ADE-9D15-0E1876394678}" type="parTrans" cxnId="{696A9A7B-8C82-4595-A6D1-00613187DE75}">
      <dgm:prSet/>
      <dgm:spPr/>
      <dgm:t>
        <a:bodyPr/>
        <a:lstStyle/>
        <a:p>
          <a:endParaRPr lang="hu-HU"/>
        </a:p>
      </dgm:t>
    </dgm:pt>
    <dgm:pt modelId="{F5210075-135A-4588-AD1A-A2A694CFD70B}" type="sibTrans" cxnId="{696A9A7B-8C82-4595-A6D1-00613187DE75}">
      <dgm:prSet/>
      <dgm:spPr/>
      <dgm:t>
        <a:bodyPr/>
        <a:lstStyle/>
        <a:p>
          <a:endParaRPr lang="hu-HU"/>
        </a:p>
      </dgm:t>
    </dgm:pt>
    <dgm:pt modelId="{CDF756BA-F9FE-48B2-9A4E-AF184B1D090A}">
      <dgm:prSet phldrT="[Szöveg]" custT="1"/>
      <dgm:spPr/>
      <dgm:t>
        <a:bodyPr/>
        <a:lstStyle/>
        <a:p>
          <a:r>
            <a:rPr lang="hu-HU" sz="3200" b="1" dirty="0">
              <a:solidFill>
                <a:schemeClr val="bg1"/>
              </a:solidFill>
            </a:rPr>
            <a:t>Felnőttkor</a:t>
          </a:r>
        </a:p>
      </dgm:t>
    </dgm:pt>
    <dgm:pt modelId="{4A3A3512-EB84-4A96-8F07-F4D562C83225}" type="parTrans" cxnId="{8FD8231E-6796-4283-9A42-4B0AAA043411}">
      <dgm:prSet/>
      <dgm:spPr/>
      <dgm:t>
        <a:bodyPr/>
        <a:lstStyle/>
        <a:p>
          <a:endParaRPr lang="hu-HU"/>
        </a:p>
      </dgm:t>
    </dgm:pt>
    <dgm:pt modelId="{A195A91C-F8B3-40C3-896E-AB16AE0770C5}" type="sibTrans" cxnId="{8FD8231E-6796-4283-9A42-4B0AAA043411}">
      <dgm:prSet/>
      <dgm:spPr/>
      <dgm:t>
        <a:bodyPr/>
        <a:lstStyle/>
        <a:p>
          <a:endParaRPr lang="hu-HU"/>
        </a:p>
      </dgm:t>
    </dgm:pt>
    <dgm:pt modelId="{496967EC-422B-47A7-B002-C83933FA77AA}">
      <dgm:prSet phldrT="[Szöveg]" custT="1"/>
      <dgm:spPr/>
      <dgm:t>
        <a:bodyPr/>
        <a:lstStyle/>
        <a:p>
          <a:r>
            <a:rPr lang="hu-HU" sz="3200" b="1" dirty="0">
              <a:solidFill>
                <a:schemeClr val="bg1"/>
              </a:solidFill>
            </a:rPr>
            <a:t>Gyermekkor</a:t>
          </a:r>
        </a:p>
      </dgm:t>
    </dgm:pt>
    <dgm:pt modelId="{E08ECF67-445C-468E-B802-7C59EED96A95}" type="sibTrans" cxnId="{27783902-1C34-49C2-A8D5-7DD6327FC54A}">
      <dgm:prSet/>
      <dgm:spPr/>
      <dgm:t>
        <a:bodyPr/>
        <a:lstStyle/>
        <a:p>
          <a:endParaRPr lang="hu-HU"/>
        </a:p>
      </dgm:t>
    </dgm:pt>
    <dgm:pt modelId="{ADAA46B0-81F4-4250-9FF1-160FCAE25777}" type="parTrans" cxnId="{27783902-1C34-49C2-A8D5-7DD6327FC54A}">
      <dgm:prSet/>
      <dgm:spPr/>
      <dgm:t>
        <a:bodyPr/>
        <a:lstStyle/>
        <a:p>
          <a:endParaRPr lang="hu-HU"/>
        </a:p>
      </dgm:t>
    </dgm:pt>
    <dgm:pt modelId="{EAB516C4-C6D0-474F-AD5C-84125D270D3D}" type="pres">
      <dgm:prSet presAssocID="{8778AFBB-9BB6-46A2-A729-9C1C70B0520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BEDBEB9-B5BC-4A7C-A099-2D4FDFA1D58F}" type="pres">
      <dgm:prSet presAssocID="{8778AFBB-9BB6-46A2-A729-9C1C70B0520D}" presName="arrow" presStyleLbl="bgShp" presStyleIdx="0" presStyleCnt="1"/>
      <dgm:spPr>
        <a:solidFill>
          <a:srgbClr val="C00000"/>
        </a:solidFill>
      </dgm:spPr>
    </dgm:pt>
    <dgm:pt modelId="{D300A770-7516-4616-9055-9865E91B1A12}" type="pres">
      <dgm:prSet presAssocID="{8778AFBB-9BB6-46A2-A729-9C1C70B0520D}" presName="linearProcess" presStyleCnt="0"/>
      <dgm:spPr/>
    </dgm:pt>
    <dgm:pt modelId="{CA8066D8-C09B-4D52-9080-F05F815D46E8}" type="pres">
      <dgm:prSet presAssocID="{496967EC-422B-47A7-B002-C83933FA77AA}" presName="textNode" presStyleLbl="node1" presStyleIdx="0" presStyleCnt="3" custScaleX="112365" custLinFactNeighborX="-13316" custLinFactNeighborY="27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F82591-7261-4BF3-B5B8-770B42825D57}" type="pres">
      <dgm:prSet presAssocID="{E08ECF67-445C-468E-B802-7C59EED96A95}" presName="sibTrans" presStyleCnt="0"/>
      <dgm:spPr/>
    </dgm:pt>
    <dgm:pt modelId="{82E319C2-3248-40BA-92ED-1D72E747391E}" type="pres">
      <dgm:prSet presAssocID="{71D9E3D0-2744-494C-AE7F-BBA10DCCA570}" presName="textNode" presStyleLbl="node1" presStyleIdx="1" presStyleCnt="3" custLinFactNeighborX="-37095" custLinFactNeighborY="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A101A4-3006-4FA0-8541-9FEEEEF8A2F1}" type="pres">
      <dgm:prSet presAssocID="{F5210075-135A-4588-AD1A-A2A694CFD70B}" presName="sibTrans" presStyleCnt="0"/>
      <dgm:spPr/>
    </dgm:pt>
    <dgm:pt modelId="{06A38163-505A-41DD-BDF7-F87A2BEAC1DD}" type="pres">
      <dgm:prSet presAssocID="{CDF756BA-F9FE-48B2-9A4E-AF184B1D090A}" presName="textNode" presStyleLbl="node1" presStyleIdx="2" presStyleCnt="3" custLinFactNeighborX="-74210" custLinFactNeighborY="22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313FE3-9F73-46EE-B943-49A28673F960}" type="presOf" srcId="{8778AFBB-9BB6-46A2-A729-9C1C70B0520D}" destId="{EAB516C4-C6D0-474F-AD5C-84125D270D3D}" srcOrd="0" destOrd="0" presId="urn:microsoft.com/office/officeart/2005/8/layout/hProcess9"/>
    <dgm:cxn modelId="{CB28803B-F6B9-41F3-85A2-5A4E023F98F5}" type="presOf" srcId="{496967EC-422B-47A7-B002-C83933FA77AA}" destId="{CA8066D8-C09B-4D52-9080-F05F815D46E8}" srcOrd="0" destOrd="0" presId="urn:microsoft.com/office/officeart/2005/8/layout/hProcess9"/>
    <dgm:cxn modelId="{696A9A7B-8C82-4595-A6D1-00613187DE75}" srcId="{8778AFBB-9BB6-46A2-A729-9C1C70B0520D}" destId="{71D9E3D0-2744-494C-AE7F-BBA10DCCA570}" srcOrd="1" destOrd="0" parTransId="{0BA3598E-7793-4ADE-9D15-0E1876394678}" sibTransId="{F5210075-135A-4588-AD1A-A2A694CFD70B}"/>
    <dgm:cxn modelId="{01B84D4A-D949-49C6-9363-A296123C3FBF}" type="presOf" srcId="{71D9E3D0-2744-494C-AE7F-BBA10DCCA570}" destId="{82E319C2-3248-40BA-92ED-1D72E747391E}" srcOrd="0" destOrd="0" presId="urn:microsoft.com/office/officeart/2005/8/layout/hProcess9"/>
    <dgm:cxn modelId="{27783902-1C34-49C2-A8D5-7DD6327FC54A}" srcId="{8778AFBB-9BB6-46A2-A729-9C1C70B0520D}" destId="{496967EC-422B-47A7-B002-C83933FA77AA}" srcOrd="0" destOrd="0" parTransId="{ADAA46B0-81F4-4250-9FF1-160FCAE25777}" sibTransId="{E08ECF67-445C-468E-B802-7C59EED96A95}"/>
    <dgm:cxn modelId="{CC59714E-A8C2-4D63-942A-C43657C39238}" type="presOf" srcId="{CDF756BA-F9FE-48B2-9A4E-AF184B1D090A}" destId="{06A38163-505A-41DD-BDF7-F87A2BEAC1DD}" srcOrd="0" destOrd="0" presId="urn:microsoft.com/office/officeart/2005/8/layout/hProcess9"/>
    <dgm:cxn modelId="{8FD8231E-6796-4283-9A42-4B0AAA043411}" srcId="{8778AFBB-9BB6-46A2-A729-9C1C70B0520D}" destId="{CDF756BA-F9FE-48B2-9A4E-AF184B1D090A}" srcOrd="2" destOrd="0" parTransId="{4A3A3512-EB84-4A96-8F07-F4D562C83225}" sibTransId="{A195A91C-F8B3-40C3-896E-AB16AE0770C5}"/>
    <dgm:cxn modelId="{8B02D33A-870F-4319-B9CE-856188A35A39}" type="presParOf" srcId="{EAB516C4-C6D0-474F-AD5C-84125D270D3D}" destId="{3BEDBEB9-B5BC-4A7C-A099-2D4FDFA1D58F}" srcOrd="0" destOrd="0" presId="urn:microsoft.com/office/officeart/2005/8/layout/hProcess9"/>
    <dgm:cxn modelId="{B72B6AE0-CD3D-477D-AEB5-7D82119EFAE6}" type="presParOf" srcId="{EAB516C4-C6D0-474F-AD5C-84125D270D3D}" destId="{D300A770-7516-4616-9055-9865E91B1A12}" srcOrd="1" destOrd="0" presId="urn:microsoft.com/office/officeart/2005/8/layout/hProcess9"/>
    <dgm:cxn modelId="{B15F9216-8DFB-4510-B275-6980A065B15C}" type="presParOf" srcId="{D300A770-7516-4616-9055-9865E91B1A12}" destId="{CA8066D8-C09B-4D52-9080-F05F815D46E8}" srcOrd="0" destOrd="0" presId="urn:microsoft.com/office/officeart/2005/8/layout/hProcess9"/>
    <dgm:cxn modelId="{4E081465-8D5D-49F9-8A7D-9BE155194803}" type="presParOf" srcId="{D300A770-7516-4616-9055-9865E91B1A12}" destId="{4EF82591-7261-4BF3-B5B8-770B42825D57}" srcOrd="1" destOrd="0" presId="urn:microsoft.com/office/officeart/2005/8/layout/hProcess9"/>
    <dgm:cxn modelId="{027D4FDE-DCDF-4A44-A1AC-5E58E3CA2A7C}" type="presParOf" srcId="{D300A770-7516-4616-9055-9865E91B1A12}" destId="{82E319C2-3248-40BA-92ED-1D72E747391E}" srcOrd="2" destOrd="0" presId="urn:microsoft.com/office/officeart/2005/8/layout/hProcess9"/>
    <dgm:cxn modelId="{1A554F4E-195B-4D78-912D-645AFBA441B5}" type="presParOf" srcId="{D300A770-7516-4616-9055-9865E91B1A12}" destId="{4DA101A4-3006-4FA0-8541-9FEEEEF8A2F1}" srcOrd="3" destOrd="0" presId="urn:microsoft.com/office/officeart/2005/8/layout/hProcess9"/>
    <dgm:cxn modelId="{27C1D7B2-A954-4FEB-B87A-3E549269FA47}" type="presParOf" srcId="{D300A770-7516-4616-9055-9865E91B1A12}" destId="{06A38163-505A-41DD-BDF7-F87A2BEAC1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9D38C-C699-4887-BBCF-5AAB992FC87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B7724B-6872-4080-A4AC-BD4633967CF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hu-HU" b="1" dirty="0"/>
            <a:t>1. vonal</a:t>
          </a:r>
        </a:p>
      </dgm:t>
    </dgm:pt>
    <dgm:pt modelId="{5A4C9F3B-E8BD-42F3-B3EC-752496E1F230}" type="parTrans" cxnId="{CBA80793-217E-4D27-80C0-EBB6A45A7BFF}">
      <dgm:prSet/>
      <dgm:spPr/>
      <dgm:t>
        <a:bodyPr/>
        <a:lstStyle/>
        <a:p>
          <a:endParaRPr lang="hu-HU"/>
        </a:p>
      </dgm:t>
    </dgm:pt>
    <dgm:pt modelId="{8DDFB7A1-AB77-4327-9475-B9A5E4F3FE88}" type="sibTrans" cxnId="{CBA80793-217E-4D27-80C0-EBB6A45A7BFF}">
      <dgm:prSet/>
      <dgm:spPr/>
      <dgm:t>
        <a:bodyPr/>
        <a:lstStyle/>
        <a:p>
          <a:endParaRPr lang="hu-HU"/>
        </a:p>
      </dgm:t>
    </dgm:pt>
    <dgm:pt modelId="{6E533D85-D43B-41AD-96E5-32ACAEC55D39}">
      <dgm:prSet phldrT="[Text]" custT="1"/>
      <dgm:spPr>
        <a:solidFill>
          <a:srgbClr val="F89C92">
            <a:alpha val="89804"/>
          </a:srgbClr>
        </a:solidFill>
      </dgm:spPr>
      <dgm:t>
        <a:bodyPr anchor="ctr"/>
        <a:lstStyle/>
        <a:p>
          <a:r>
            <a:rPr lang="hu-HU" sz="2400" b="1" dirty="0" err="1"/>
            <a:t>metilfenidát</a:t>
          </a:r>
          <a:endParaRPr lang="hu-HU" sz="2400" b="1" dirty="0"/>
        </a:p>
      </dgm:t>
    </dgm:pt>
    <dgm:pt modelId="{5ABDFD13-740F-4579-912F-60A128B9E78A}" type="parTrans" cxnId="{E0908F9C-23D4-495C-99BE-3ADA2DDA6FBF}">
      <dgm:prSet/>
      <dgm:spPr/>
      <dgm:t>
        <a:bodyPr/>
        <a:lstStyle/>
        <a:p>
          <a:endParaRPr lang="hu-HU"/>
        </a:p>
      </dgm:t>
    </dgm:pt>
    <dgm:pt modelId="{02F26E95-DE28-4AEC-9E4E-AF50693F0CB9}" type="sibTrans" cxnId="{E0908F9C-23D4-495C-99BE-3ADA2DDA6FBF}">
      <dgm:prSet/>
      <dgm:spPr/>
      <dgm:t>
        <a:bodyPr/>
        <a:lstStyle/>
        <a:p>
          <a:endParaRPr lang="hu-HU"/>
        </a:p>
      </dgm:t>
    </dgm:pt>
    <dgm:pt modelId="{1E526D35-749E-494F-8D20-0783312A570B}">
      <dgm:prSet phldrT="[Text]" custT="1"/>
      <dgm:spPr>
        <a:solidFill>
          <a:srgbClr val="F89C92">
            <a:alpha val="89804"/>
          </a:srgbClr>
        </a:solidFill>
      </dgm:spPr>
      <dgm:t>
        <a:bodyPr anchor="ctr"/>
        <a:lstStyle/>
        <a:p>
          <a:r>
            <a:rPr lang="hu-HU" sz="2400" b="1" dirty="0"/>
            <a:t>atomoxetine</a:t>
          </a:r>
        </a:p>
      </dgm:t>
    </dgm:pt>
    <dgm:pt modelId="{BF7A10EC-9B55-4BD3-A8AC-A890110DEDA1}" type="parTrans" cxnId="{DBBB4206-4CE6-4068-9B9A-D317CE734A41}">
      <dgm:prSet/>
      <dgm:spPr/>
      <dgm:t>
        <a:bodyPr/>
        <a:lstStyle/>
        <a:p>
          <a:endParaRPr lang="hu-HU"/>
        </a:p>
      </dgm:t>
    </dgm:pt>
    <dgm:pt modelId="{EFCF286D-FE4B-4C3A-938F-97CCB631413F}" type="sibTrans" cxnId="{DBBB4206-4CE6-4068-9B9A-D317CE734A41}">
      <dgm:prSet/>
      <dgm:spPr/>
      <dgm:t>
        <a:bodyPr/>
        <a:lstStyle/>
        <a:p>
          <a:endParaRPr lang="hu-HU"/>
        </a:p>
      </dgm:t>
    </dgm:pt>
    <dgm:pt modelId="{76917C67-7BD0-4FE6-AE91-FF3ABB192EA6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hu-HU" b="1" dirty="0">
              <a:solidFill>
                <a:schemeClr val="bg1"/>
              </a:solidFill>
            </a:rPr>
            <a:t>2. vonal</a:t>
          </a:r>
        </a:p>
      </dgm:t>
    </dgm:pt>
    <dgm:pt modelId="{10C7B439-BA65-41E2-8E31-8C163C895C15}" type="parTrans" cxnId="{A9E37AD7-E2FB-4E36-996B-ABA692B3E58B}">
      <dgm:prSet/>
      <dgm:spPr/>
      <dgm:t>
        <a:bodyPr/>
        <a:lstStyle/>
        <a:p>
          <a:endParaRPr lang="hu-HU"/>
        </a:p>
      </dgm:t>
    </dgm:pt>
    <dgm:pt modelId="{7A0AC36D-1C80-4732-A55E-FEACDACE4AC6}" type="sibTrans" cxnId="{A9E37AD7-E2FB-4E36-996B-ABA692B3E58B}">
      <dgm:prSet/>
      <dgm:spPr/>
      <dgm:t>
        <a:bodyPr/>
        <a:lstStyle/>
        <a:p>
          <a:endParaRPr lang="hu-HU"/>
        </a:p>
      </dgm:t>
    </dgm:pt>
    <dgm:pt modelId="{5F662205-D1D6-410D-A285-64DB07EBD0BC}">
      <dgm:prSet phldrT="[Text]" custT="1"/>
      <dgm:spPr>
        <a:solidFill>
          <a:schemeClr val="bg1">
            <a:lumMod val="50000"/>
            <a:alpha val="89804"/>
          </a:schemeClr>
        </a:solidFill>
      </dgm:spPr>
      <dgm:t>
        <a:bodyPr anchor="ctr"/>
        <a:lstStyle/>
        <a:p>
          <a:r>
            <a:rPr lang="hu-HU" sz="2400" b="1" dirty="0">
              <a:solidFill>
                <a:schemeClr val="bg2"/>
              </a:solidFill>
            </a:rPr>
            <a:t>SNRI, NDRI, TCA antidepresszánsok</a:t>
          </a:r>
        </a:p>
      </dgm:t>
    </dgm:pt>
    <dgm:pt modelId="{784463A2-2788-4F38-B40D-1DD44B9F56DC}" type="parTrans" cxnId="{CF685FA8-C598-4EC0-93E6-0C52F9FD6BF4}">
      <dgm:prSet/>
      <dgm:spPr/>
      <dgm:t>
        <a:bodyPr/>
        <a:lstStyle/>
        <a:p>
          <a:endParaRPr lang="hu-HU"/>
        </a:p>
      </dgm:t>
    </dgm:pt>
    <dgm:pt modelId="{818189CF-3791-4198-AFEC-CC25E0C59919}" type="sibTrans" cxnId="{CF685FA8-C598-4EC0-93E6-0C52F9FD6BF4}">
      <dgm:prSet/>
      <dgm:spPr/>
      <dgm:t>
        <a:bodyPr/>
        <a:lstStyle/>
        <a:p>
          <a:endParaRPr lang="hu-HU"/>
        </a:p>
      </dgm:t>
    </dgm:pt>
    <dgm:pt modelId="{43839CB9-B1A4-42C6-B263-80B2D5572C05}">
      <dgm:prSet phldrT="[Text]" custT="1"/>
      <dgm:spPr>
        <a:solidFill>
          <a:schemeClr val="bg1">
            <a:lumMod val="50000"/>
            <a:alpha val="89804"/>
          </a:schemeClr>
        </a:solidFill>
      </dgm:spPr>
      <dgm:t>
        <a:bodyPr anchor="ctr"/>
        <a:lstStyle/>
        <a:p>
          <a:r>
            <a:rPr lang="hu-HU" sz="2400" b="1" dirty="0" err="1">
              <a:solidFill>
                <a:schemeClr val="bg2"/>
              </a:solidFill>
            </a:rPr>
            <a:t>guanfacine</a:t>
          </a:r>
          <a:endParaRPr lang="hu-HU" sz="2400" b="1" dirty="0">
            <a:solidFill>
              <a:schemeClr val="bg2"/>
            </a:solidFill>
          </a:endParaRPr>
        </a:p>
      </dgm:t>
    </dgm:pt>
    <dgm:pt modelId="{AF66B9DA-5446-465D-A106-4E4BA73F39A9}" type="parTrans" cxnId="{2EF89F1C-A57D-43D7-9C15-1D795A0EF9EC}">
      <dgm:prSet/>
      <dgm:spPr/>
      <dgm:t>
        <a:bodyPr/>
        <a:lstStyle/>
        <a:p>
          <a:endParaRPr lang="hu-HU"/>
        </a:p>
      </dgm:t>
    </dgm:pt>
    <dgm:pt modelId="{A915174E-92D1-48A3-923A-1C3D9CF8DCAB}" type="sibTrans" cxnId="{2EF89F1C-A57D-43D7-9C15-1D795A0EF9EC}">
      <dgm:prSet/>
      <dgm:spPr/>
      <dgm:t>
        <a:bodyPr/>
        <a:lstStyle/>
        <a:p>
          <a:endParaRPr lang="hu-HU"/>
        </a:p>
      </dgm:t>
    </dgm:pt>
    <dgm:pt modelId="{25C76F02-EA50-4F64-A19E-64E6C2C523A9}">
      <dgm:prSet phldrT="[Text]" custT="1"/>
      <dgm:spPr>
        <a:solidFill>
          <a:srgbClr val="F89C92">
            <a:alpha val="89804"/>
          </a:srgbClr>
        </a:solidFill>
      </dgm:spPr>
      <dgm:t>
        <a:bodyPr anchor="ctr"/>
        <a:lstStyle/>
        <a:p>
          <a:r>
            <a:rPr lang="hu-HU" sz="2400" i="1" strike="noStrike" baseline="0" dirty="0" err="1">
              <a:solidFill>
                <a:schemeClr val="bg2">
                  <a:lumMod val="25000"/>
                </a:schemeClr>
              </a:solidFill>
            </a:rPr>
            <a:t>lysdexamfetamin</a:t>
          </a:r>
          <a:r>
            <a:rPr lang="hu-HU" sz="2400" i="1" strike="noStrike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hu-HU" sz="2400" i="1" strike="noStrike" baseline="0" dirty="0" err="1">
              <a:solidFill>
                <a:schemeClr val="bg2">
                  <a:lumMod val="25000"/>
                </a:schemeClr>
              </a:solidFill>
            </a:rPr>
            <a:t>demesylate</a:t>
          </a:r>
          <a:endParaRPr lang="hu-HU" sz="2400" i="1" strike="noStrike" baseline="0" dirty="0">
            <a:solidFill>
              <a:schemeClr val="bg2">
                <a:lumMod val="25000"/>
              </a:schemeClr>
            </a:solidFill>
          </a:endParaRPr>
        </a:p>
      </dgm:t>
    </dgm:pt>
    <dgm:pt modelId="{7E32EF58-00CF-4F63-9C38-79DAC0C55282}" type="sibTrans" cxnId="{3411938F-1599-4B75-BEF0-10231D831074}">
      <dgm:prSet/>
      <dgm:spPr/>
      <dgm:t>
        <a:bodyPr/>
        <a:lstStyle/>
        <a:p>
          <a:endParaRPr lang="hu-HU"/>
        </a:p>
      </dgm:t>
    </dgm:pt>
    <dgm:pt modelId="{0C7D86FB-057B-4D0A-AD8C-A1237CA17749}" type="parTrans" cxnId="{3411938F-1599-4B75-BEF0-10231D831074}">
      <dgm:prSet/>
      <dgm:spPr/>
      <dgm:t>
        <a:bodyPr/>
        <a:lstStyle/>
        <a:p>
          <a:endParaRPr lang="hu-HU"/>
        </a:p>
      </dgm:t>
    </dgm:pt>
    <dgm:pt modelId="{E049C135-6EF3-4EC2-9AC1-CDF04C5818E4}">
      <dgm:prSet phldrT="[Text]" custT="1"/>
      <dgm:spPr>
        <a:solidFill>
          <a:srgbClr val="F89C92">
            <a:alpha val="89804"/>
          </a:srgbClr>
        </a:solidFill>
      </dgm:spPr>
      <dgm:t>
        <a:bodyPr anchor="ctr"/>
        <a:lstStyle/>
        <a:p>
          <a:r>
            <a:rPr lang="hu-HU" sz="2400" i="1" strike="noStrike" baseline="0" dirty="0">
              <a:solidFill>
                <a:schemeClr val="bg2">
                  <a:lumMod val="25000"/>
                </a:schemeClr>
              </a:solidFill>
            </a:rPr>
            <a:t>kevert amfetamin sók</a:t>
          </a:r>
        </a:p>
      </dgm:t>
    </dgm:pt>
    <dgm:pt modelId="{D57963E6-8E6F-42F3-9637-B55F0F64376C}" type="sibTrans" cxnId="{ACD822A0-68D9-41C3-B600-DA4D11AD87E8}">
      <dgm:prSet/>
      <dgm:spPr/>
      <dgm:t>
        <a:bodyPr/>
        <a:lstStyle/>
        <a:p>
          <a:endParaRPr lang="hu-HU"/>
        </a:p>
      </dgm:t>
    </dgm:pt>
    <dgm:pt modelId="{14305BE7-91E4-41B0-BF5A-5BE942661766}" type="parTrans" cxnId="{ACD822A0-68D9-41C3-B600-DA4D11AD87E8}">
      <dgm:prSet/>
      <dgm:spPr/>
      <dgm:t>
        <a:bodyPr/>
        <a:lstStyle/>
        <a:p>
          <a:endParaRPr lang="hu-HU"/>
        </a:p>
      </dgm:t>
    </dgm:pt>
    <dgm:pt modelId="{5FD14D32-517E-4140-9E91-9ADAC21F0961}" type="pres">
      <dgm:prSet presAssocID="{C079D38C-C699-4887-BBCF-5AAB992FC8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BEFB1986-2F68-4532-8C48-EA52D4E6CC57}" type="pres">
      <dgm:prSet presAssocID="{6FB7724B-6872-4080-A4AC-BD4633967CF1}" presName="linNode" presStyleCnt="0"/>
      <dgm:spPr/>
    </dgm:pt>
    <dgm:pt modelId="{9CD4E2AD-AA2B-4AF9-8F85-D6011EBE0794}" type="pres">
      <dgm:prSet presAssocID="{6FB7724B-6872-4080-A4AC-BD4633967CF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EF0FDF-AE73-4FFE-8589-B706212456E9}" type="pres">
      <dgm:prSet presAssocID="{6FB7724B-6872-4080-A4AC-BD4633967CF1}" presName="childShp" presStyleLbl="bgAccFollowNode1" presStyleIdx="0" presStyleCnt="2" custScaleY="1123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1309DD-4DC1-4D51-AEDC-F9F9BF73F176}" type="pres">
      <dgm:prSet presAssocID="{8DDFB7A1-AB77-4327-9475-B9A5E4F3FE88}" presName="spacing" presStyleCnt="0"/>
      <dgm:spPr/>
    </dgm:pt>
    <dgm:pt modelId="{336DF444-F736-4011-BFAC-2704DE104D78}" type="pres">
      <dgm:prSet presAssocID="{76917C67-7BD0-4FE6-AE91-FF3ABB192EA6}" presName="linNode" presStyleCnt="0"/>
      <dgm:spPr/>
    </dgm:pt>
    <dgm:pt modelId="{D9100344-DA3C-42BF-84D5-D80CA4171906}" type="pres">
      <dgm:prSet presAssocID="{76917C67-7BD0-4FE6-AE91-FF3ABB192EA6}" presName="parentShp" presStyleLbl="node1" presStyleIdx="1" presStyleCnt="2" custScaleX="112151" custLinFactNeighborY="-4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69D854-E3CB-4BA8-85B4-ACB5F5C78C81}" type="pres">
      <dgm:prSet presAssocID="{76917C67-7BD0-4FE6-AE91-FF3ABB192EA6}" presName="childShp" presStyleLbl="bgAccFollowNode1" presStyleIdx="1" presStyleCnt="2" custScaleX="116595" custLinFactNeighborX="137" custLinFactNeighborY="-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9E37AD7-E2FB-4E36-996B-ABA692B3E58B}" srcId="{C079D38C-C699-4887-BBCF-5AAB992FC87E}" destId="{76917C67-7BD0-4FE6-AE91-FF3ABB192EA6}" srcOrd="1" destOrd="0" parTransId="{10C7B439-BA65-41E2-8E31-8C163C895C15}" sibTransId="{7A0AC36D-1C80-4732-A55E-FEACDACE4AC6}"/>
    <dgm:cxn modelId="{13D56AD1-D80B-4020-ADC7-BCB561E350DA}" type="presOf" srcId="{25C76F02-EA50-4F64-A19E-64E6C2C523A9}" destId="{90EF0FDF-AE73-4FFE-8589-B706212456E9}" srcOrd="0" destOrd="3" presId="urn:microsoft.com/office/officeart/2005/8/layout/vList6"/>
    <dgm:cxn modelId="{ACD822A0-68D9-41C3-B600-DA4D11AD87E8}" srcId="{6FB7724B-6872-4080-A4AC-BD4633967CF1}" destId="{E049C135-6EF3-4EC2-9AC1-CDF04C5818E4}" srcOrd="2" destOrd="0" parTransId="{14305BE7-91E4-41B0-BF5A-5BE942661766}" sibTransId="{D57963E6-8E6F-42F3-9637-B55F0F64376C}"/>
    <dgm:cxn modelId="{747C20A6-44B1-410B-BAF9-006E48EE1DE2}" type="presOf" srcId="{C079D38C-C699-4887-BBCF-5AAB992FC87E}" destId="{5FD14D32-517E-4140-9E91-9ADAC21F0961}" srcOrd="0" destOrd="0" presId="urn:microsoft.com/office/officeart/2005/8/layout/vList6"/>
    <dgm:cxn modelId="{3411938F-1599-4B75-BEF0-10231D831074}" srcId="{6FB7724B-6872-4080-A4AC-BD4633967CF1}" destId="{25C76F02-EA50-4F64-A19E-64E6C2C523A9}" srcOrd="3" destOrd="0" parTransId="{0C7D86FB-057B-4D0A-AD8C-A1237CA17749}" sibTransId="{7E32EF58-00CF-4F63-9C38-79DAC0C55282}"/>
    <dgm:cxn modelId="{1BE074DA-3300-49C0-90FD-DD8D5E940125}" type="presOf" srcId="{5F662205-D1D6-410D-A285-64DB07EBD0BC}" destId="{2F69D854-E3CB-4BA8-85B4-ACB5F5C78C81}" srcOrd="0" destOrd="1" presId="urn:microsoft.com/office/officeart/2005/8/layout/vList6"/>
    <dgm:cxn modelId="{CD1F1AD6-7489-45CB-AB8F-AB2B8CDDEF01}" type="presOf" srcId="{6E533D85-D43B-41AD-96E5-32ACAEC55D39}" destId="{90EF0FDF-AE73-4FFE-8589-B706212456E9}" srcOrd="0" destOrd="0" presId="urn:microsoft.com/office/officeart/2005/8/layout/vList6"/>
    <dgm:cxn modelId="{524C5D57-77A3-4E55-B4FC-FB6B147759F8}" type="presOf" srcId="{1E526D35-749E-494F-8D20-0783312A570B}" destId="{90EF0FDF-AE73-4FFE-8589-B706212456E9}" srcOrd="0" destOrd="1" presId="urn:microsoft.com/office/officeart/2005/8/layout/vList6"/>
    <dgm:cxn modelId="{CF685FA8-C598-4EC0-93E6-0C52F9FD6BF4}" srcId="{76917C67-7BD0-4FE6-AE91-FF3ABB192EA6}" destId="{5F662205-D1D6-410D-A285-64DB07EBD0BC}" srcOrd="1" destOrd="0" parTransId="{784463A2-2788-4F38-B40D-1DD44B9F56DC}" sibTransId="{818189CF-3791-4198-AFEC-CC25E0C59919}"/>
    <dgm:cxn modelId="{658046D0-352B-45E8-BBDC-E1CFE8FA212F}" type="presOf" srcId="{E049C135-6EF3-4EC2-9AC1-CDF04C5818E4}" destId="{90EF0FDF-AE73-4FFE-8589-B706212456E9}" srcOrd="0" destOrd="2" presId="urn:microsoft.com/office/officeart/2005/8/layout/vList6"/>
    <dgm:cxn modelId="{E0908F9C-23D4-495C-99BE-3ADA2DDA6FBF}" srcId="{6FB7724B-6872-4080-A4AC-BD4633967CF1}" destId="{6E533D85-D43B-41AD-96E5-32ACAEC55D39}" srcOrd="0" destOrd="0" parTransId="{5ABDFD13-740F-4579-912F-60A128B9E78A}" sibTransId="{02F26E95-DE28-4AEC-9E4E-AF50693F0CB9}"/>
    <dgm:cxn modelId="{301ECEBF-A0D8-4F4E-ACCA-45EF20A08328}" type="presOf" srcId="{6FB7724B-6872-4080-A4AC-BD4633967CF1}" destId="{9CD4E2AD-AA2B-4AF9-8F85-D6011EBE0794}" srcOrd="0" destOrd="0" presId="urn:microsoft.com/office/officeart/2005/8/layout/vList6"/>
    <dgm:cxn modelId="{58A9D893-02AF-4F88-A790-D44E2DD0E2BA}" type="presOf" srcId="{43839CB9-B1A4-42C6-B263-80B2D5572C05}" destId="{2F69D854-E3CB-4BA8-85B4-ACB5F5C78C81}" srcOrd="0" destOrd="0" presId="urn:microsoft.com/office/officeart/2005/8/layout/vList6"/>
    <dgm:cxn modelId="{DBBB4206-4CE6-4068-9B9A-D317CE734A41}" srcId="{6FB7724B-6872-4080-A4AC-BD4633967CF1}" destId="{1E526D35-749E-494F-8D20-0783312A570B}" srcOrd="1" destOrd="0" parTransId="{BF7A10EC-9B55-4BD3-A8AC-A890110DEDA1}" sibTransId="{EFCF286D-FE4B-4C3A-938F-97CCB631413F}"/>
    <dgm:cxn modelId="{2EF89F1C-A57D-43D7-9C15-1D795A0EF9EC}" srcId="{76917C67-7BD0-4FE6-AE91-FF3ABB192EA6}" destId="{43839CB9-B1A4-42C6-B263-80B2D5572C05}" srcOrd="0" destOrd="0" parTransId="{AF66B9DA-5446-465D-A106-4E4BA73F39A9}" sibTransId="{A915174E-92D1-48A3-923A-1C3D9CF8DCAB}"/>
    <dgm:cxn modelId="{E709432F-255E-49AC-A481-C7650A0AB154}" type="presOf" srcId="{76917C67-7BD0-4FE6-AE91-FF3ABB192EA6}" destId="{D9100344-DA3C-42BF-84D5-D80CA4171906}" srcOrd="0" destOrd="0" presId="urn:microsoft.com/office/officeart/2005/8/layout/vList6"/>
    <dgm:cxn modelId="{CBA80793-217E-4D27-80C0-EBB6A45A7BFF}" srcId="{C079D38C-C699-4887-BBCF-5AAB992FC87E}" destId="{6FB7724B-6872-4080-A4AC-BD4633967CF1}" srcOrd="0" destOrd="0" parTransId="{5A4C9F3B-E8BD-42F3-B3EC-752496E1F230}" sibTransId="{8DDFB7A1-AB77-4327-9475-B9A5E4F3FE88}"/>
    <dgm:cxn modelId="{CAC4B426-67AC-4225-8779-62F806CD7611}" type="presParOf" srcId="{5FD14D32-517E-4140-9E91-9ADAC21F0961}" destId="{BEFB1986-2F68-4532-8C48-EA52D4E6CC57}" srcOrd="0" destOrd="0" presId="urn:microsoft.com/office/officeart/2005/8/layout/vList6"/>
    <dgm:cxn modelId="{52A5C1A3-D06D-449B-B022-64789C33769A}" type="presParOf" srcId="{BEFB1986-2F68-4532-8C48-EA52D4E6CC57}" destId="{9CD4E2AD-AA2B-4AF9-8F85-D6011EBE0794}" srcOrd="0" destOrd="0" presId="urn:microsoft.com/office/officeart/2005/8/layout/vList6"/>
    <dgm:cxn modelId="{4CB5DC2E-22FC-4521-8BB3-71149C38B2AA}" type="presParOf" srcId="{BEFB1986-2F68-4532-8C48-EA52D4E6CC57}" destId="{90EF0FDF-AE73-4FFE-8589-B706212456E9}" srcOrd="1" destOrd="0" presId="urn:microsoft.com/office/officeart/2005/8/layout/vList6"/>
    <dgm:cxn modelId="{A984D430-7A78-4275-AD4D-3DD8142E6AA9}" type="presParOf" srcId="{5FD14D32-517E-4140-9E91-9ADAC21F0961}" destId="{E21309DD-4DC1-4D51-AEDC-F9F9BF73F176}" srcOrd="1" destOrd="0" presId="urn:microsoft.com/office/officeart/2005/8/layout/vList6"/>
    <dgm:cxn modelId="{9187077C-9393-4794-8F04-0AC4E360AFC1}" type="presParOf" srcId="{5FD14D32-517E-4140-9E91-9ADAC21F0961}" destId="{336DF444-F736-4011-BFAC-2704DE104D78}" srcOrd="2" destOrd="0" presId="urn:microsoft.com/office/officeart/2005/8/layout/vList6"/>
    <dgm:cxn modelId="{AE918303-1717-4DB3-A558-0EBFEFD40498}" type="presParOf" srcId="{336DF444-F736-4011-BFAC-2704DE104D78}" destId="{D9100344-DA3C-42BF-84D5-D80CA4171906}" srcOrd="0" destOrd="0" presId="urn:microsoft.com/office/officeart/2005/8/layout/vList6"/>
    <dgm:cxn modelId="{A78ECCA5-5FEA-4B5A-9F3A-33CB54BD9B6A}" type="presParOf" srcId="{336DF444-F736-4011-BFAC-2704DE104D78}" destId="{2F69D854-E3CB-4BA8-85B4-ACB5F5C78C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B0C0-F14B-41E5-B05E-DC8BCE4CCBDC}" type="datetimeFigureOut">
              <a:rPr lang="hu-HU" smtClean="0"/>
              <a:t>2019.10.08.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1906-0A1A-4590-88B1-3CFA52E757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51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1298C-163E-4EB9-83B4-787C8735811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6694-BB12-4400-BD3B-9F765BF8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5524-13EA-4AC5-A803-45B33DBF73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71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694-BB12-4400-BD3B-9F765BF86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5524-13EA-4AC5-A803-45B33DBF73F2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0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9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  <p:sp>
        <p:nvSpPr>
          <p:cNvPr id="3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339752" y="2060848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i="1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Előadás Alcíme</a:t>
            </a:r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013325"/>
            <a:ext cx="4104705" cy="647923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Konferencia címe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6" hasCustomPrompt="1"/>
          </p:nvPr>
        </p:nvSpPr>
        <p:spPr>
          <a:xfrm>
            <a:off x="6227763" y="5661025"/>
            <a:ext cx="2520950" cy="288925"/>
          </a:xfrm>
        </p:spPr>
        <p:txBody>
          <a:bodyPr>
            <a:noAutofit/>
          </a:bodyPr>
          <a:lstStyle>
            <a:lvl1pPr marL="0" indent="0" algn="r">
              <a:buNone/>
              <a:defRPr sz="1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z="1400" dirty="0"/>
              <a:t>Dátum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D0B6095-50C3-4AB4-B694-480207FB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34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424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151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0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29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Dr. MINTA PÁL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</p:spTree>
    <p:extLst>
      <p:ext uri="{BB962C8B-B14F-4D97-AF65-F5344CB8AC3E}">
        <p14:creationId xmlns:p14="http://schemas.microsoft.com/office/powerpoint/2010/main" val="10577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903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 marL="1701800" indent="-330200">
              <a:defRPr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734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183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932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9427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67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7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67744" y="1628801"/>
            <a:ext cx="641905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22" y="1121615"/>
            <a:ext cx="1227265" cy="122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4" y="2777464"/>
            <a:ext cx="1227600" cy="1227600"/>
          </a:xfrm>
          <a:prstGeom prst="rect">
            <a:avLst/>
          </a:prstGeom>
        </p:spPr>
      </p:pic>
      <p:sp>
        <p:nvSpPr>
          <p:cNvPr id="6" name="Téglalap 5"/>
          <p:cNvSpPr/>
          <p:nvPr userDrawn="1"/>
        </p:nvSpPr>
        <p:spPr>
          <a:xfrm>
            <a:off x="5436096" y="6145559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 ORVOSTUDOMÁNYI KAR</a:t>
            </a: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5436096" y="636651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Pszichiátriai és Pszichoterápiás Klinika</a:t>
            </a:r>
          </a:p>
          <a:p>
            <a:pPr algn="l"/>
            <a:r>
              <a:rPr lang="hu-HU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Felnőtt ADHD Ambulancia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sz="32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8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sz="24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7" name="Kép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23" y="6201376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 userDrawn="1"/>
        </p:nvSpPr>
        <p:spPr>
          <a:xfrm>
            <a:off x="4096392" y="6290869"/>
            <a:ext cx="288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Türelmetlen halogatók (ADHD)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a közösségi lét nehéz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7092280" y="6290869"/>
            <a:ext cx="205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Pulay Attila József</a:t>
            </a:r>
            <a:b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egyetemi</a:t>
            </a:r>
            <a:r>
              <a:rPr lang="hu-HU" altLang="hu-HU" sz="12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adjunktus</a:t>
            </a:r>
            <a:endParaRPr lang="hu-HU" altLang="hu-H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 Harmadik szint</a:t>
            </a:r>
          </a:p>
          <a:p>
            <a:pPr lvl="3"/>
            <a:r>
              <a:rPr lang="hu-HU" dirty="0"/>
              <a:t> 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1376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149475" indent="-3206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>
          <a:xfrm>
            <a:off x="2267743" y="930925"/>
            <a:ext cx="6876256" cy="648072"/>
          </a:xfrm>
        </p:spPr>
        <p:txBody>
          <a:bodyPr/>
          <a:lstStyle/>
          <a:p>
            <a:r>
              <a:rPr lang="hu-HU" dirty="0"/>
              <a:t>Dr. Pulay Attila József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>
          <a:xfrm>
            <a:off x="2267743" y="1811624"/>
            <a:ext cx="6876255" cy="791567"/>
          </a:xfrm>
        </p:spPr>
        <p:txBody>
          <a:bodyPr/>
          <a:lstStyle/>
          <a:p>
            <a:r>
              <a:rPr lang="hu-HU" dirty="0"/>
              <a:t>Pszichiátriai és Pszichoterápiás Klinika</a:t>
            </a:r>
            <a:br>
              <a:rPr lang="hu-HU" dirty="0"/>
            </a:br>
            <a:r>
              <a:rPr lang="hu-HU" dirty="0"/>
              <a:t>Felnőtt ADHD Ambulancia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065641"/>
          </a:xfrm>
        </p:spPr>
        <p:txBody>
          <a:bodyPr>
            <a:normAutofit/>
          </a:bodyPr>
          <a:lstStyle/>
          <a:p>
            <a:r>
              <a:rPr lang="hu-HU" sz="4000" dirty="0"/>
              <a:t>Türelmetlen halogatók (ADHD)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5"/>
          </p:nvPr>
        </p:nvSpPr>
        <p:spPr>
          <a:xfrm>
            <a:off x="4103439" y="5013324"/>
            <a:ext cx="5040560" cy="647923"/>
          </a:xfrm>
        </p:spPr>
        <p:txBody>
          <a:bodyPr/>
          <a:lstStyle/>
          <a:p>
            <a:r>
              <a:rPr lang="hu-HU" dirty="0"/>
              <a:t>VIKOTE - Amikor a közösségi lét nehéz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6"/>
          </p:nvPr>
        </p:nvSpPr>
        <p:spPr>
          <a:xfrm>
            <a:off x="6623719" y="5403154"/>
            <a:ext cx="2520950" cy="288925"/>
          </a:xfrm>
        </p:spPr>
        <p:txBody>
          <a:bodyPr/>
          <a:lstStyle/>
          <a:p>
            <a:r>
              <a:rPr lang="hu-HU" dirty="0"/>
              <a:t>2019.10.08.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E1DF031D-E873-46D8-B171-444671C7E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753593"/>
            <a:ext cx="6876255" cy="41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8DD8AA69-2908-474B-836A-2C4CA96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36712"/>
          </a:xfrm>
        </p:spPr>
        <p:txBody>
          <a:bodyPr/>
          <a:lstStyle/>
          <a:p>
            <a:r>
              <a:rPr lang="hu-HU" dirty="0"/>
              <a:t>Kapcsolati problémák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25AF3BA-85F2-44A8-9B1C-848541A8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28092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/>
              <a:t>Kaotikus életvezetés és indulati kontroll gyengesége miatt gyakoribb konfliktusok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Impulzivitás miatt nem tudatosuló modortalan, durva viselkedés</a:t>
            </a:r>
          </a:p>
          <a:p>
            <a:pPr marL="0" indent="0">
              <a:buNone/>
            </a:pPr>
            <a:r>
              <a:rPr lang="hu-HU" sz="2200" dirty="0"/>
              <a:t> </a:t>
            </a:r>
          </a:p>
          <a:p>
            <a:pPr marL="0" indent="0">
              <a:buNone/>
            </a:pPr>
            <a:r>
              <a:rPr lang="hu-HU" sz="2200" dirty="0"/>
              <a:t>Indulatosság, szenvedélybetegségek, kapcsolati erőszak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Megszakadó kapcsolatok, válás </a:t>
            </a:r>
            <a:r>
              <a:rPr lang="hu-HU" sz="2200" dirty="0" err="1"/>
              <a:t>kb</a:t>
            </a:r>
            <a:r>
              <a:rPr lang="hu-HU" sz="2200" dirty="0"/>
              <a:t> 2x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Zsák a foltját jellegű párválasztás…..</a:t>
            </a:r>
          </a:p>
        </p:txBody>
      </p:sp>
    </p:spTree>
    <p:extLst>
      <p:ext uri="{BB962C8B-B14F-4D97-AF65-F5344CB8AC3E}">
        <p14:creationId xmlns:p14="http://schemas.microsoft.com/office/powerpoint/2010/main" val="27370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037" y="0"/>
            <a:ext cx="8699963" cy="817202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cs typeface="Arial" panose="020B0604020202020204" pitchFamily="34" charset="0"/>
              </a:rPr>
              <a:t>ADHD az élet folyamán </a:t>
            </a: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xmlns="" id="{BC431006-72E6-4F15-81E5-B7E813A78921}"/>
              </a:ext>
            </a:extLst>
          </p:cNvPr>
          <p:cNvGrpSpPr/>
          <p:nvPr/>
        </p:nvGrpSpPr>
        <p:grpSpPr>
          <a:xfrm>
            <a:off x="493694" y="366249"/>
            <a:ext cx="8741176" cy="5777944"/>
            <a:chOff x="493694" y="366249"/>
            <a:chExt cx="8741176" cy="577794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196014488"/>
                </p:ext>
              </p:extLst>
            </p:nvPr>
          </p:nvGraphicFramePr>
          <p:xfrm>
            <a:off x="570403" y="366249"/>
            <a:ext cx="8664467" cy="19026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Szövegdoboz 7"/>
            <p:cNvSpPr txBox="1"/>
            <p:nvPr/>
          </p:nvSpPr>
          <p:spPr>
            <a:xfrm>
              <a:off x="637775" y="3377874"/>
              <a:ext cx="2710649" cy="1477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Családi és társkapcsolati problémák, kiközösítés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Képességek alatti jegyek</a:t>
              </a:r>
              <a:br>
                <a:rPr lang="hu-HU" dirty="0">
                  <a:solidFill>
                    <a:srgbClr val="264796"/>
                  </a:solidFill>
                </a:rPr>
              </a:br>
              <a:r>
                <a:rPr lang="hu-HU" dirty="0">
                  <a:solidFill>
                    <a:srgbClr val="264796"/>
                  </a:solidFill>
                </a:rPr>
                <a:t>Tanulási és szociális</a:t>
              </a:r>
              <a:br>
                <a:rPr lang="hu-HU" dirty="0">
                  <a:solidFill>
                    <a:srgbClr val="264796"/>
                  </a:solidFill>
                </a:rPr>
              </a:br>
              <a:r>
                <a:rPr lang="hu-HU" dirty="0">
                  <a:solidFill>
                    <a:srgbClr val="264796"/>
                  </a:solidFill>
                </a:rPr>
                <a:t>készségek elmaradása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246886" y="3240811"/>
              <a:ext cx="2990434" cy="1754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Iskolai előmeneteli, továbbtanulási gondok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Problémás önértékelés, személyiségfejlődés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Szerhasználat, kriminalitás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Kockázatkeresés, balesetek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6064380" y="3288103"/>
              <a:ext cx="3079620" cy="1754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Munkahelyi problémák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Párkapcsolati gondok, válás</a:t>
              </a:r>
              <a:br>
                <a:rPr lang="hu-HU" dirty="0">
                  <a:solidFill>
                    <a:srgbClr val="264796"/>
                  </a:solidFill>
                </a:rPr>
              </a:br>
              <a:r>
                <a:rPr lang="hu-HU" dirty="0">
                  <a:solidFill>
                    <a:srgbClr val="264796"/>
                  </a:solidFill>
                </a:rPr>
                <a:t>Szerhasználati problémák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Rosszabb egészségi állapot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Magasabb halálozási ráta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Balesetek, kriminalitás</a:t>
              </a:r>
            </a:p>
          </p:txBody>
        </p:sp>
        <p:sp>
          <p:nvSpPr>
            <p:cNvPr id="3" name="Szövegdoboz 2">
              <a:extLst>
                <a:ext uri="{FF2B5EF4-FFF2-40B4-BE49-F238E27FC236}">
                  <a16:creationId xmlns:a16="http://schemas.microsoft.com/office/drawing/2014/main" xmlns="" id="{774E26AD-361B-4F48-A2F4-047FCCED2E9D}"/>
                </a:ext>
              </a:extLst>
            </p:cNvPr>
            <p:cNvSpPr txBox="1"/>
            <p:nvPr/>
          </p:nvSpPr>
          <p:spPr>
            <a:xfrm>
              <a:off x="493694" y="2029469"/>
              <a:ext cx="2990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Hiperaktivitás és impulzivitás</a:t>
              </a:r>
              <a:br>
                <a:rPr lang="hu-HU" dirty="0">
                  <a:solidFill>
                    <a:srgbClr val="264796"/>
                  </a:solidFill>
                </a:rPr>
              </a:br>
              <a:r>
                <a:rPr lang="hu-HU" dirty="0">
                  <a:solidFill>
                    <a:srgbClr val="264796"/>
                  </a:solidFill>
                </a:rPr>
                <a:t>jobban rontja a működést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Figyelemzavar kompenzálható</a:t>
              </a:r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xmlns="" id="{900DC71E-F318-4B24-8591-D2E3CB0C0616}"/>
                </a:ext>
              </a:extLst>
            </p:cNvPr>
            <p:cNvSpPr txBox="1"/>
            <p:nvPr/>
          </p:nvSpPr>
          <p:spPr>
            <a:xfrm>
              <a:off x="3407419" y="2014680"/>
              <a:ext cx="2990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Hiperaktivitás csökken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Figyelemzavar hatása már kevésbé kompenzálható</a:t>
              </a:r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xmlns="" id="{581E1924-A4E6-4E97-B582-F39DFD5E4ADE}"/>
                </a:ext>
              </a:extLst>
            </p:cNvPr>
            <p:cNvSpPr txBox="1"/>
            <p:nvPr/>
          </p:nvSpPr>
          <p:spPr>
            <a:xfrm>
              <a:off x="6000077" y="2020627"/>
              <a:ext cx="29447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264796"/>
                  </a:solidFill>
                </a:rPr>
                <a:t>Figyelemzavar súlyosabb problémákat okoz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Hiperaktivitás belső nyugtalanság képében</a:t>
              </a:r>
            </a:p>
            <a:p>
              <a:pPr algn="ctr"/>
              <a:r>
                <a:rPr lang="hu-HU" dirty="0">
                  <a:solidFill>
                    <a:srgbClr val="264796"/>
                  </a:solidFill>
                </a:rPr>
                <a:t> </a:t>
              </a:r>
            </a:p>
          </p:txBody>
        </p:sp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xmlns="" id="{CF561982-C295-4FD6-94A7-874B8F6466A4}"/>
                </a:ext>
              </a:extLst>
            </p:cNvPr>
            <p:cNvGrpSpPr/>
            <p:nvPr/>
          </p:nvGrpSpPr>
          <p:grpSpPr>
            <a:xfrm>
              <a:off x="883010" y="5042429"/>
              <a:ext cx="7646785" cy="1101764"/>
              <a:chOff x="951362" y="5144544"/>
              <a:chExt cx="7646785" cy="1101764"/>
            </a:xfrm>
          </p:grpSpPr>
          <p:graphicFrame>
            <p:nvGraphicFramePr>
              <p:cNvPr id="16" name="Diagram 15">
                <a:extLst>
                  <a:ext uri="{FF2B5EF4-FFF2-40B4-BE49-F238E27FC236}">
                    <a16:creationId xmlns:a16="http://schemas.microsoft.com/office/drawing/2014/main" xmlns="" id="{98394A0E-0B52-4B6E-8EC4-6F04DD9BC5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85239841"/>
                  </p:ext>
                </p:extLst>
              </p:nvPr>
            </p:nvGraphicFramePr>
            <p:xfrm>
              <a:off x="951362" y="5144544"/>
              <a:ext cx="2015521" cy="10963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xmlns="" id="{69A75F56-337B-4520-9A0F-269F16A8E3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40856479"/>
                  </p:ext>
                </p:extLst>
              </p:nvPr>
            </p:nvGraphicFramePr>
            <p:xfrm>
              <a:off x="3786257" y="5149935"/>
              <a:ext cx="2015521" cy="10963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xmlns="" id="{AB9D28B7-6579-4D02-B51B-119B4F9655A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4561690"/>
                  </p:ext>
                </p:extLst>
              </p:nvPr>
            </p:nvGraphicFramePr>
            <p:xfrm>
              <a:off x="6582626" y="5144544"/>
              <a:ext cx="2015521" cy="10963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1D47E8B8-4260-42FF-B635-E083CBC7AF06}"/>
                </a:ext>
              </a:extLst>
            </p:cNvPr>
            <p:cNvSpPr/>
            <p:nvPr/>
          </p:nvSpPr>
          <p:spPr>
            <a:xfrm>
              <a:off x="3269513" y="5829282"/>
              <a:ext cx="188477" cy="1774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xmlns="" id="{B6D3492C-FC7F-49AC-9380-AF2361D11CCF}"/>
                </a:ext>
              </a:extLst>
            </p:cNvPr>
            <p:cNvSpPr/>
            <p:nvPr/>
          </p:nvSpPr>
          <p:spPr>
            <a:xfrm>
              <a:off x="5565682" y="5845649"/>
              <a:ext cx="188477" cy="177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xmlns="" id="{97344657-00E7-4C42-9F08-6F22E180CD96}"/>
                </a:ext>
              </a:extLst>
            </p:cNvPr>
            <p:cNvSpPr txBox="1"/>
            <p:nvPr/>
          </p:nvSpPr>
          <p:spPr>
            <a:xfrm>
              <a:off x="3533961" y="5733364"/>
              <a:ext cx="60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férfi</a:t>
              </a:r>
              <a:endParaRPr lang="en-US" dirty="0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xmlns="" id="{AF04704F-8C5C-4359-AF9B-C7921D379472}"/>
                </a:ext>
              </a:extLst>
            </p:cNvPr>
            <p:cNvSpPr txBox="1"/>
            <p:nvPr/>
          </p:nvSpPr>
          <p:spPr>
            <a:xfrm>
              <a:off x="5780594" y="5733364"/>
              <a:ext cx="60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nő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0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461039E-0C38-41C7-8824-C6E391AC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761"/>
            <a:ext cx="8229600" cy="59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BF8A5DD-E0D0-41A8-B02E-ABBB6CB1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143000"/>
          </a:xfrm>
        </p:spPr>
        <p:txBody>
          <a:bodyPr>
            <a:normAutofit/>
          </a:bodyPr>
          <a:lstStyle/>
          <a:p>
            <a:r>
              <a:rPr lang="hu-HU" dirty="0"/>
              <a:t>Késői kezdetű ADHD: hipotézisek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BC39126-9508-457F-A70C-C5EA3D92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604448" cy="43204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Küszöb alatti gyermekkori tünetek és kognitív deficit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Gyermekkorban más diagnózis, pl. magatartászavar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Támogató családi környezet gyermekként kompenzálja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Diagnózis információforrása megváltozik ( szülő -&gt; saját)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Későbbi, de még kamaszkori kezdet (12-18 év)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hu-HU" sz="2400" dirty="0"/>
              <a:t>Tüneteket a </a:t>
            </a:r>
            <a:r>
              <a:rPr lang="hu-HU" sz="2400" dirty="0" err="1"/>
              <a:t>komorbidnak</a:t>
            </a:r>
            <a:r>
              <a:rPr lang="hu-HU" sz="2400" dirty="0"/>
              <a:t> látszó zavarok is okozhatják</a:t>
            </a:r>
          </a:p>
        </p:txBody>
      </p:sp>
    </p:spTree>
    <p:extLst>
      <p:ext uri="{BB962C8B-B14F-4D97-AF65-F5344CB8AC3E}">
        <p14:creationId xmlns:p14="http://schemas.microsoft.com/office/powerpoint/2010/main" val="30340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DB9BCCD5-50DD-40DB-B755-3C04F8D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8" y="-10510"/>
            <a:ext cx="8686800" cy="1143000"/>
          </a:xfrm>
        </p:spPr>
        <p:txBody>
          <a:bodyPr>
            <a:normAutofit/>
          </a:bodyPr>
          <a:lstStyle/>
          <a:p>
            <a:r>
              <a:rPr lang="hu-HU" dirty="0"/>
              <a:t>Diagnosztika: DSM-5 kritériumok</a:t>
            </a:r>
            <a:endParaRPr lang="en-US" dirty="0"/>
          </a:p>
        </p:txBody>
      </p:sp>
      <p:sp>
        <p:nvSpPr>
          <p:cNvPr id="6" name="Tartalom helye 8">
            <a:extLst>
              <a:ext uri="{FF2B5EF4-FFF2-40B4-BE49-F238E27FC236}">
                <a16:creationId xmlns:a16="http://schemas.microsoft.com/office/drawing/2014/main" xmlns="" id="{7B5803B6-DC1A-471E-B109-AA0C333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56" y="1340768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50"/>
              </a:spcBef>
              <a:spcAft>
                <a:spcPts val="900"/>
              </a:spcAft>
              <a:buFontTx/>
              <a:buAutoNum type="alphaUcPeriod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tünetek legalább 6 hónapig fennállnak </a:t>
            </a:r>
          </a:p>
          <a:p>
            <a:pPr marL="685800" lvl="1" indent="-342900">
              <a:spcBef>
                <a:spcPts val="45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Figyelemzavar: 9 tünetből 5+ tünet</a:t>
            </a:r>
          </a:p>
          <a:p>
            <a:pPr marL="685800" lvl="1" indent="-342900">
              <a:spcBef>
                <a:spcPts val="45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Hiperaktivitás/Impulzivitás: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9 tünetből 5+ tünet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900"/>
              </a:spcAft>
              <a:buFont typeface="+mj-lt"/>
              <a:buAutoNum type="alphaUcPeriod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Számos tünet már 12 éves kor előtt megjelenik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900"/>
              </a:spcAft>
              <a:buFont typeface="+mj-lt"/>
              <a:buAutoNum type="alphaUcPeriod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tünetek az élet több területén is megfigyelhetőek </a:t>
            </a:r>
            <a:b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iskolai/munkahelyi teljesítmény, kapcsolatok)</a:t>
            </a:r>
          </a:p>
          <a:p>
            <a:pPr marL="342900" indent="-342900">
              <a:spcBef>
                <a:spcPts val="450"/>
              </a:spcBef>
              <a:spcAft>
                <a:spcPts val="900"/>
              </a:spcAft>
              <a:buFont typeface="+mj-lt"/>
              <a:buAutoNum type="alphaUcPeriod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tünetek egyértelműen hátrányos hatásúak</a:t>
            </a:r>
          </a:p>
          <a:p>
            <a:pPr marL="342900" indent="-342900">
              <a:spcBef>
                <a:spcPts val="450"/>
              </a:spcBef>
              <a:spcAft>
                <a:spcPts val="900"/>
              </a:spcAft>
              <a:buFont typeface="+mj-lt"/>
              <a:buAutoNum type="alphaUcPeriod"/>
              <a:defRPr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tüneteket nem magyarázza jobban egyéb pszichiátriai zavar vagy testi betegség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A4888BC1-F63F-4788-8D39-8FE0D76F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342"/>
            <a:ext cx="8676456" cy="963386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Diagnosztika: szempontok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E0F7FA3B-DD3D-4B30-B1B3-DFC33C56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390585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cs typeface="Arial" panose="020B0604020202020204" pitchFamily="34" charset="0"/>
              </a:rPr>
              <a:t>Jelentős tüneti hasonlóság más pszichiátriai zavarokhoz, amelyek akár társbetegségként is előfordulhatnak</a:t>
            </a:r>
          </a:p>
          <a:p>
            <a:pPr marL="0" indent="0">
              <a:buNone/>
            </a:pPr>
            <a:endParaRPr lang="hu-HU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cs typeface="Arial" panose="020B0604020202020204" pitchFamily="34" charset="0"/>
              </a:rPr>
              <a:t>A diagnózis elsődlegesen a </a:t>
            </a:r>
            <a:r>
              <a:rPr lang="hu-HU" sz="2400" b="1" dirty="0">
                <a:cs typeface="Arial" panose="020B0604020202020204" pitchFamily="34" charset="0"/>
              </a:rPr>
              <a:t>felnőtt- és gyermekkori tünetek és kapcsolódó működészavar felmérésén </a:t>
            </a:r>
            <a:r>
              <a:rPr lang="hu-HU" sz="2400" dirty="0">
                <a:cs typeface="Arial" panose="020B0604020202020204" pitchFamily="34" charset="0"/>
              </a:rPr>
              <a:t>alapul, a </a:t>
            </a:r>
            <a:r>
              <a:rPr lang="hu-HU" sz="2400" dirty="0" err="1">
                <a:cs typeface="Arial" panose="020B0604020202020204" pitchFamily="34" charset="0"/>
              </a:rPr>
              <a:t>neurokognitív</a:t>
            </a:r>
            <a:r>
              <a:rPr lang="hu-HU" sz="2400" dirty="0">
                <a:cs typeface="Arial" panose="020B0604020202020204" pitchFamily="34" charset="0"/>
              </a:rPr>
              <a:t> tesztek/önbecslő skálák csak kiegészítő értékűek</a:t>
            </a:r>
          </a:p>
          <a:p>
            <a:pPr marL="0" indent="0">
              <a:buNone/>
            </a:pPr>
            <a:endParaRPr lang="hu-HU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cs typeface="Arial" panose="020B0604020202020204" pitchFamily="34" charset="0"/>
              </a:rPr>
              <a:t>A diagnózis pontossága érdekében </a:t>
            </a:r>
            <a:r>
              <a:rPr lang="hu-HU" sz="2400" b="1" dirty="0">
                <a:cs typeface="Arial" panose="020B0604020202020204" pitchFamily="34" charset="0"/>
              </a:rPr>
              <a:t>adataink lehetőleg több forrásból</a:t>
            </a:r>
            <a:r>
              <a:rPr lang="hu-HU" sz="2400" dirty="0">
                <a:cs typeface="Arial" panose="020B0604020202020204" pitchFamily="34" charset="0"/>
              </a:rPr>
              <a:t> gyűjtött és megerősített információn alapuljanak</a:t>
            </a:r>
          </a:p>
          <a:p>
            <a:pPr marL="0" indent="0">
              <a:buNone/>
            </a:pPr>
            <a:endParaRPr lang="hu-HU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cs typeface="Arial" panose="020B0604020202020204" pitchFamily="34" charset="0"/>
              </a:rPr>
              <a:t>A diagnózis sokszor csak valószínűsíthető, későbbi ellentmondó információk esetén ne habozzunk felülvizsgálni!</a:t>
            </a:r>
          </a:p>
        </p:txBody>
      </p:sp>
    </p:spTree>
    <p:extLst>
      <p:ext uri="{BB962C8B-B14F-4D97-AF65-F5344CB8AC3E}">
        <p14:creationId xmlns:p14="http://schemas.microsoft.com/office/powerpoint/2010/main" val="36896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0"/>
            <a:ext cx="8676454" cy="134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4000" dirty="0"/>
              <a:t>Pszichiátriai zavarok </a:t>
            </a:r>
            <a:r>
              <a:rPr lang="hu-HU" sz="4000" dirty="0" err="1"/>
              <a:t>prevalenciája</a:t>
            </a:r>
            <a:r>
              <a:rPr lang="hu-HU" sz="4000" dirty="0"/>
              <a:t> felnőtt ADHD mintán (NESARC)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17719"/>
              </p:ext>
            </p:extLst>
          </p:nvPr>
        </p:nvGraphicFramePr>
        <p:xfrm>
          <a:off x="467546" y="1498224"/>
          <a:ext cx="7981381" cy="45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660232" y="5732553"/>
            <a:ext cx="225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1400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Bernardi és </a:t>
            </a:r>
            <a:r>
              <a:rPr lang="hu-HU" sz="1400" dirty="0" err="1">
                <a:solidFill>
                  <a:schemeClr val="tx1">
                    <a:lumMod val="95000"/>
                  </a:schemeClr>
                </a:solidFill>
                <a:cs typeface="Arial" charset="0"/>
              </a:rPr>
              <a:t>mtsai</a:t>
            </a:r>
            <a:r>
              <a:rPr lang="hu-HU" sz="1400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0183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>
            <a:extLst>
              <a:ext uri="{FF2B5EF4-FFF2-40B4-BE49-F238E27FC236}">
                <a16:creationId xmlns:a16="http://schemas.microsoft.com/office/drawing/2014/main" xmlns="" id="{55AA61DF-C732-408F-8D1F-F28530F22BF9}"/>
              </a:ext>
            </a:extLst>
          </p:cNvPr>
          <p:cNvSpPr/>
          <p:nvPr/>
        </p:nvSpPr>
        <p:spPr>
          <a:xfrm>
            <a:off x="2787208" y="1490111"/>
            <a:ext cx="3512984" cy="35950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ADHD</a:t>
            </a:r>
            <a:endParaRPr lang="hu-HU" sz="4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xmlns="" id="{2F43262D-8ED1-4D27-8400-2E6FE0D7B3CF}"/>
              </a:ext>
            </a:extLst>
          </p:cNvPr>
          <p:cNvSpPr/>
          <p:nvPr/>
        </p:nvSpPr>
        <p:spPr>
          <a:xfrm>
            <a:off x="1474416" y="717198"/>
            <a:ext cx="1822981" cy="15776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Depresszió</a:t>
            </a:r>
          </a:p>
          <a:p>
            <a:pPr algn="ctr"/>
            <a:r>
              <a:rPr lang="hu-HU" sz="1350" dirty="0" err="1"/>
              <a:t>epizódikus</a:t>
            </a:r>
            <a:r>
              <a:rPr lang="hu-HU" sz="1350" dirty="0"/>
              <a:t> lefolyás</a:t>
            </a:r>
          </a:p>
          <a:p>
            <a:pPr algn="ctr"/>
            <a:r>
              <a:rPr lang="hu-HU" sz="1350" dirty="0"/>
              <a:t>későbbi kezdet</a:t>
            </a:r>
          </a:p>
          <a:p>
            <a:pPr algn="ctr"/>
            <a:r>
              <a:rPr lang="hu-HU" sz="1350" dirty="0"/>
              <a:t>örömtelenség</a:t>
            </a:r>
          </a:p>
          <a:p>
            <a:pPr algn="ctr"/>
            <a:r>
              <a:rPr lang="hu-HU" sz="1350" dirty="0"/>
              <a:t>önvádlás/bűntudat</a:t>
            </a:r>
          </a:p>
          <a:p>
            <a:pPr algn="ctr"/>
            <a:r>
              <a:rPr lang="hu-HU" sz="1350" dirty="0"/>
              <a:t>étvágytalanság</a:t>
            </a:r>
          </a:p>
          <a:p>
            <a:pPr algn="ctr"/>
            <a:r>
              <a:rPr lang="hu-HU" sz="1350" dirty="0"/>
              <a:t>öngyilkosság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xmlns="" id="{60E03894-887D-4E69-9431-651C405C8686}"/>
              </a:ext>
            </a:extLst>
          </p:cNvPr>
          <p:cNvSpPr/>
          <p:nvPr/>
        </p:nvSpPr>
        <p:spPr>
          <a:xfrm>
            <a:off x="1055244" y="2440005"/>
            <a:ext cx="1822981" cy="169528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Hipo</a:t>
            </a:r>
            <a:r>
              <a:rPr lang="hu-HU" b="1" dirty="0"/>
              <a:t>/mánia</a:t>
            </a:r>
          </a:p>
          <a:p>
            <a:pPr algn="ctr"/>
            <a:r>
              <a:rPr lang="hu-HU" sz="1350" dirty="0" err="1"/>
              <a:t>epizódikus</a:t>
            </a:r>
            <a:r>
              <a:rPr lang="hu-HU" sz="1350" dirty="0"/>
              <a:t> lefolyás</a:t>
            </a:r>
          </a:p>
          <a:p>
            <a:pPr algn="ctr"/>
            <a:r>
              <a:rPr lang="hu-HU" sz="1350" dirty="0"/>
              <a:t>későbbi kezdet</a:t>
            </a:r>
          </a:p>
          <a:p>
            <a:pPr algn="ctr"/>
            <a:r>
              <a:rPr lang="hu-HU" sz="1350" dirty="0"/>
              <a:t>felgyorsult beszéd </a:t>
            </a:r>
          </a:p>
          <a:p>
            <a:pPr algn="ctr"/>
            <a:r>
              <a:rPr lang="hu-HU" sz="1350" dirty="0"/>
              <a:t>fokozott éberség</a:t>
            </a:r>
          </a:p>
          <a:p>
            <a:pPr algn="ctr"/>
            <a:r>
              <a:rPr lang="hu-HU" sz="1350" dirty="0"/>
              <a:t>grandiozitás, téveszmék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xmlns="" id="{FB0D2B41-005E-4A43-AC2D-CBCACBE112A6}"/>
              </a:ext>
            </a:extLst>
          </p:cNvPr>
          <p:cNvSpPr/>
          <p:nvPr/>
        </p:nvSpPr>
        <p:spPr>
          <a:xfrm>
            <a:off x="6209175" y="2440005"/>
            <a:ext cx="1822981" cy="169528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Függőségek</a:t>
            </a:r>
          </a:p>
          <a:p>
            <a:pPr algn="ctr"/>
            <a:r>
              <a:rPr lang="hu-HU" sz="1350" dirty="0"/>
              <a:t>szerhasználathoz köthető tünetek</a:t>
            </a:r>
          </a:p>
          <a:p>
            <a:pPr algn="ctr"/>
            <a:r>
              <a:rPr lang="hu-HU" sz="1350" dirty="0"/>
              <a:t>tolerancia/elvonás</a:t>
            </a:r>
          </a:p>
          <a:p>
            <a:pPr algn="ctr"/>
            <a:r>
              <a:rPr lang="hu-HU" sz="1350" dirty="0"/>
              <a:t>függőség köré szerveződő életvezetés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xmlns="" id="{39A1B046-DFF5-426E-9F1C-5BF9379CC251}"/>
              </a:ext>
            </a:extLst>
          </p:cNvPr>
          <p:cNvSpPr/>
          <p:nvPr/>
        </p:nvSpPr>
        <p:spPr>
          <a:xfrm>
            <a:off x="5803520" y="777757"/>
            <a:ext cx="1679616" cy="155771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Generizált</a:t>
            </a:r>
            <a:r>
              <a:rPr lang="hu-HU" b="1" dirty="0"/>
              <a:t> szorongás</a:t>
            </a:r>
          </a:p>
          <a:p>
            <a:pPr algn="ctr"/>
            <a:r>
              <a:rPr lang="hu-HU" sz="1350" dirty="0"/>
              <a:t>későbbi kezdet</a:t>
            </a:r>
          </a:p>
          <a:p>
            <a:pPr algn="ctr"/>
            <a:r>
              <a:rPr lang="hu-HU" sz="1350" dirty="0"/>
              <a:t>aggodalmaskodás</a:t>
            </a:r>
          </a:p>
          <a:p>
            <a:pPr algn="ctr"/>
            <a:r>
              <a:rPr lang="hu-HU" sz="1350" dirty="0"/>
              <a:t>testi tünetek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xmlns="" id="{87BEF44E-022C-4ABD-8759-6513D5294A15}"/>
              </a:ext>
            </a:extLst>
          </p:cNvPr>
          <p:cNvSpPr/>
          <p:nvPr/>
        </p:nvSpPr>
        <p:spPr>
          <a:xfrm>
            <a:off x="3675592" y="597952"/>
            <a:ext cx="1749733" cy="1557710"/>
          </a:xfrm>
          <a:prstGeom prst="roundRect">
            <a:avLst/>
          </a:prstGeom>
          <a:solidFill>
            <a:srgbClr val="1C4810"/>
          </a:solidFill>
          <a:ln>
            <a:solidFill>
              <a:srgbClr val="1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Alvászavarok</a:t>
            </a:r>
            <a:endParaRPr lang="hu-HU" sz="1350" b="1" dirty="0"/>
          </a:p>
          <a:p>
            <a:pPr algn="ctr"/>
            <a:r>
              <a:rPr lang="hu-HU" sz="1350" dirty="0"/>
              <a:t>későbbi kezdet</a:t>
            </a:r>
          </a:p>
          <a:p>
            <a:pPr algn="ctr"/>
            <a:r>
              <a:rPr lang="hu-HU" sz="1350" dirty="0"/>
              <a:t>kimerültség</a:t>
            </a:r>
          </a:p>
          <a:p>
            <a:pPr algn="ctr"/>
            <a:r>
              <a:rPr lang="hu-HU" sz="1350" dirty="0"/>
              <a:t>nappali álmosság</a:t>
            </a:r>
          </a:p>
          <a:p>
            <a:pPr algn="ctr"/>
            <a:r>
              <a:rPr lang="hu-HU" sz="1350" dirty="0"/>
              <a:t>alvási jellemzők változása 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xmlns="" id="{B5EA3378-0DFC-431C-9A3D-4A1B24A0BC99}"/>
              </a:ext>
            </a:extLst>
          </p:cNvPr>
          <p:cNvSpPr/>
          <p:nvPr/>
        </p:nvSpPr>
        <p:spPr>
          <a:xfrm>
            <a:off x="2214246" y="4315977"/>
            <a:ext cx="1891637" cy="169528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Borderline</a:t>
            </a:r>
            <a:r>
              <a:rPr lang="hu-HU" b="1" dirty="0"/>
              <a:t> PD </a:t>
            </a:r>
            <a:r>
              <a:rPr lang="hu-HU" sz="1350" dirty="0"/>
              <a:t>tünetek szituatívak</a:t>
            </a:r>
          </a:p>
          <a:p>
            <a:pPr algn="ctr"/>
            <a:r>
              <a:rPr lang="hu-HU" sz="1350" dirty="0" err="1"/>
              <a:t>trigger</a:t>
            </a:r>
            <a:r>
              <a:rPr lang="hu-HU" sz="1350" dirty="0"/>
              <a:t>: </a:t>
            </a:r>
            <a:r>
              <a:rPr lang="hu-HU" sz="1350" dirty="0" err="1"/>
              <a:t>elhagyatás</a:t>
            </a:r>
            <a:endParaRPr lang="hu-HU" sz="1350" dirty="0"/>
          </a:p>
          <a:p>
            <a:pPr algn="ctr"/>
            <a:r>
              <a:rPr lang="hu-HU" sz="1350" dirty="0"/>
              <a:t>gyakori önsértés, öngyilkosság</a:t>
            </a:r>
          </a:p>
          <a:p>
            <a:pPr algn="ctr"/>
            <a:r>
              <a:rPr lang="hu-HU" sz="1350" dirty="0"/>
              <a:t>kaotikus kapcsolatok identitászavar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xmlns="" id="{62D0FEFF-A749-4FCC-AC4D-743B1671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6526"/>
            <a:ext cx="8676456" cy="624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>
                <a:cs typeface="Arial" panose="020B0604020202020204" pitchFamily="34" charset="0"/>
              </a:rPr>
              <a:t>ADHD elkülönítése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xmlns="" id="{340797EA-A99B-44C4-8247-A9F697B95ADB}"/>
              </a:ext>
            </a:extLst>
          </p:cNvPr>
          <p:cNvSpPr/>
          <p:nvPr/>
        </p:nvSpPr>
        <p:spPr>
          <a:xfrm>
            <a:off x="4943971" y="4315978"/>
            <a:ext cx="1822981" cy="1695286"/>
          </a:xfrm>
          <a:prstGeom prst="roundRect">
            <a:avLst/>
          </a:prstGeom>
          <a:solidFill>
            <a:srgbClr val="D85D1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Autizmus spektrum zavar</a:t>
            </a:r>
          </a:p>
          <a:p>
            <a:pPr algn="ctr"/>
            <a:r>
              <a:rPr lang="hu-HU" sz="1350" dirty="0"/>
              <a:t>érzelmi/nonverbális kommunikáció </a:t>
            </a:r>
          </a:p>
          <a:p>
            <a:pPr algn="ctr"/>
            <a:r>
              <a:rPr lang="hu-HU" sz="1350" dirty="0"/>
              <a:t>stimuláció kerülése, túlérzékenység</a:t>
            </a:r>
          </a:p>
        </p:txBody>
      </p:sp>
    </p:spTree>
    <p:extLst>
      <p:ext uri="{BB962C8B-B14F-4D97-AF65-F5344CB8AC3E}">
        <p14:creationId xmlns:p14="http://schemas.microsoft.com/office/powerpoint/2010/main" val="32063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A4888BC1-F63F-4788-8D39-8FE0D76F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342"/>
            <a:ext cx="8676456" cy="89137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Diagnosztika: eszközök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E0F7FA3B-DD3D-4B30-B1B3-DFC33C56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11" y="920932"/>
            <a:ext cx="8319721" cy="504056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u-HU" sz="2400" b="1" u="sng" dirty="0">
                <a:cs typeface="Arial" panose="020B0604020202020204" pitchFamily="34" charset="0"/>
              </a:rPr>
              <a:t>Diagnosztikus interjúk</a:t>
            </a:r>
            <a:r>
              <a:rPr lang="hu-HU" sz="2400" b="1" dirty="0">
                <a:cs typeface="Arial" panose="020B0604020202020204" pitchFamily="34" charset="0"/>
              </a:rPr>
              <a:t>:</a:t>
            </a:r>
            <a:r>
              <a:rPr lang="hu-HU" sz="2400" dirty="0">
                <a:cs typeface="Arial" panose="020B0604020202020204" pitchFamily="34" charset="0"/>
              </a:rPr>
              <a:t> diagnosztikus értékűek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Strukturált: DIVA-2 (DSM-IV) és DIVA-5 (DSM-5)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Félig strukturált: ACE+(DSM-5, BNO-10,társbetegségek)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Pszichiátriai társbetegségek felmérése is fontos!</a:t>
            </a:r>
            <a:endParaRPr lang="hu-HU" sz="2400" b="1" u="sng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400" b="1" u="sng" dirty="0">
                <a:cs typeface="Arial" panose="020B0604020202020204" pitchFamily="34" charset="0"/>
              </a:rPr>
              <a:t>Önbecslő skálák</a:t>
            </a:r>
            <a:r>
              <a:rPr lang="hu-HU" sz="2400" dirty="0">
                <a:cs typeface="Arial" panose="020B0604020202020204" pitchFamily="34" charset="0"/>
              </a:rPr>
              <a:t>: szűréshez, működés felméréséhez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hu-HU" sz="2400" dirty="0" err="1">
                <a:cs typeface="Arial" panose="020B0604020202020204" pitchFamily="34" charset="0"/>
              </a:rPr>
              <a:t>Adult</a:t>
            </a:r>
            <a:r>
              <a:rPr lang="hu-HU" sz="2400" dirty="0">
                <a:cs typeface="Arial" panose="020B0604020202020204" pitchFamily="34" charset="0"/>
              </a:rPr>
              <a:t> ADHD </a:t>
            </a:r>
            <a:r>
              <a:rPr lang="hu-HU" sz="2400" dirty="0" err="1">
                <a:cs typeface="Arial" panose="020B0604020202020204" pitchFamily="34" charset="0"/>
              </a:rPr>
              <a:t>Self-Report</a:t>
            </a:r>
            <a:r>
              <a:rPr lang="hu-HU" sz="2400" dirty="0">
                <a:cs typeface="Arial" panose="020B0604020202020204" pitchFamily="34" charset="0"/>
              </a:rPr>
              <a:t> </a:t>
            </a:r>
            <a:r>
              <a:rPr lang="hu-HU" sz="2400" dirty="0" err="1">
                <a:cs typeface="Arial" panose="020B0604020202020204" pitchFamily="34" charset="0"/>
              </a:rPr>
              <a:t>Scale</a:t>
            </a:r>
            <a:r>
              <a:rPr lang="hu-HU" sz="2400" dirty="0">
                <a:cs typeface="Arial" panose="020B0604020202020204" pitchFamily="34" charset="0"/>
              </a:rPr>
              <a:t> (ASRS): 6 kérdés, magas szenzitivitás és </a:t>
            </a:r>
            <a:r>
              <a:rPr lang="hu-HU" sz="2400" dirty="0" err="1">
                <a:cs typeface="Arial" panose="020B0604020202020204" pitchFamily="34" charset="0"/>
              </a:rPr>
              <a:t>specificitás</a:t>
            </a:r>
            <a:endParaRPr lang="hu-HU" sz="2400" dirty="0">
              <a:cs typeface="Arial" panose="020B0604020202020204" pitchFamily="34" charset="0"/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hu-HU" sz="2400" dirty="0" err="1">
                <a:cs typeface="Arial" panose="020B0604020202020204" pitchFamily="34" charset="0"/>
              </a:rPr>
              <a:t>Conners</a:t>
            </a:r>
            <a:r>
              <a:rPr lang="hu-HU" sz="2400" dirty="0">
                <a:cs typeface="Arial" panose="020B0604020202020204" pitchFamily="34" charset="0"/>
              </a:rPr>
              <a:t>’ </a:t>
            </a:r>
            <a:r>
              <a:rPr lang="hu-HU" sz="2400" dirty="0" err="1">
                <a:cs typeface="Arial" panose="020B0604020202020204" pitchFamily="34" charset="0"/>
              </a:rPr>
              <a:t>Adult</a:t>
            </a:r>
            <a:r>
              <a:rPr lang="hu-HU" sz="2400" dirty="0">
                <a:cs typeface="Arial" panose="020B0604020202020204" pitchFamily="34" charset="0"/>
              </a:rPr>
              <a:t> ADHD </a:t>
            </a:r>
            <a:r>
              <a:rPr lang="hu-HU" sz="2400" dirty="0" err="1">
                <a:cs typeface="Arial" panose="020B0604020202020204" pitchFamily="34" charset="0"/>
              </a:rPr>
              <a:t>Rating</a:t>
            </a:r>
            <a:r>
              <a:rPr lang="hu-HU" sz="2400" dirty="0">
                <a:cs typeface="Arial" panose="020B0604020202020204" pitchFamily="34" charset="0"/>
              </a:rPr>
              <a:t> </a:t>
            </a:r>
            <a:r>
              <a:rPr lang="hu-HU" sz="2400" dirty="0" err="1">
                <a:cs typeface="Arial" panose="020B0604020202020204" pitchFamily="34" charset="0"/>
              </a:rPr>
              <a:t>Scale</a:t>
            </a:r>
            <a:r>
              <a:rPr lang="hu-HU" sz="2400" dirty="0">
                <a:cs typeface="Arial" panose="020B0604020202020204" pitchFamily="34" charset="0"/>
              </a:rPr>
              <a:t> (CAARS): 66 kérdés, normalizált funkció-, tünetbecslő és </a:t>
            </a:r>
            <a:r>
              <a:rPr lang="hu-HU" sz="2400" dirty="0" err="1">
                <a:cs typeface="Arial" panose="020B0604020202020204" pitchFamily="34" charset="0"/>
              </a:rPr>
              <a:t>validitás</a:t>
            </a:r>
            <a:r>
              <a:rPr lang="hu-HU" sz="2400" dirty="0">
                <a:cs typeface="Arial" panose="020B0604020202020204" pitchFamily="34" charset="0"/>
              </a:rPr>
              <a:t> skálák</a:t>
            </a: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3. </a:t>
            </a:r>
            <a:r>
              <a:rPr lang="hu-HU" sz="2400" b="1" u="sng" dirty="0" err="1">
                <a:cs typeface="Arial" panose="020B0604020202020204" pitchFamily="34" charset="0"/>
              </a:rPr>
              <a:t>Neurokognitív</a:t>
            </a:r>
            <a:r>
              <a:rPr lang="hu-HU" sz="2400" b="1" u="sng" dirty="0">
                <a:cs typeface="Arial" panose="020B0604020202020204" pitchFamily="34" charset="0"/>
              </a:rPr>
              <a:t> tesztek</a:t>
            </a:r>
            <a:r>
              <a:rPr lang="hu-HU" sz="2400" dirty="0">
                <a:cs typeface="Arial" panose="020B0604020202020204" pitchFamily="34" charset="0"/>
              </a:rPr>
              <a:t>: aktuális teljesítmény mérése</a:t>
            </a:r>
          </a:p>
          <a:p>
            <a:pPr marL="703263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Csak kiegészítő jellegűek, a valóságban tapasztalt végrehajtó funkciózavarról nem informálnak</a:t>
            </a:r>
          </a:p>
        </p:txBody>
      </p:sp>
    </p:spTree>
    <p:extLst>
      <p:ext uri="{BB962C8B-B14F-4D97-AF65-F5344CB8AC3E}">
        <p14:creationId xmlns:p14="http://schemas.microsoft.com/office/powerpoint/2010/main" val="38558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2474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Terápiás szempontok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320" y="1268760"/>
            <a:ext cx="813690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Multimodális terápiás megközelítés javasolt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/>
              <a:t>Gyógyszeres terápia: az ADHD súlyossága és társbetegségek, egészségi állapot függvényében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Nem gyógyszeres terápiák: </a:t>
            </a:r>
            <a:r>
              <a:rPr lang="hu-HU" sz="2400" dirty="0" err="1"/>
              <a:t>pszichoedukáció</a:t>
            </a:r>
            <a:r>
              <a:rPr lang="hu-HU" sz="2400" dirty="0"/>
              <a:t>, kognitív-viselkedésterápia (CBT), illetve tudatos-jelenlét meditációt alkalmazó dialektikus viselkedésterápia (DBT)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ADHD kezelése a társuló zavarok remisszióját is elősegíti!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152128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Vázlat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1496" y="1484784"/>
            <a:ext cx="4968552" cy="3888432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1. Bevezető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2. Klinikai kép felnőttkorban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3. ADHD az élet folyamán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4. Diagnosztika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5. Terápiás szempontok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6. Összefoglalás</a:t>
            </a:r>
          </a:p>
        </p:txBody>
      </p:sp>
    </p:spTree>
    <p:extLst>
      <p:ext uri="{BB962C8B-B14F-4D97-AF65-F5344CB8AC3E}">
        <p14:creationId xmlns:p14="http://schemas.microsoft.com/office/powerpoint/2010/main" val="11410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280EF4F3-325E-4036-A515-0ED8DE2B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676456" cy="61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851"/>
            <a:ext cx="8640960" cy="776236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latin typeface="Arial Rounded MT Bold" pitchFamily="34" charset="0"/>
              </a:rPr>
              <a:t>ADHD gyógyszeres terápiája</a:t>
            </a:r>
            <a:endParaRPr lang="en-US" sz="3000" dirty="0">
              <a:latin typeface="Arial Rounded MT Bold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688859"/>
              </p:ext>
            </p:extLst>
          </p:nvPr>
        </p:nvGraphicFramePr>
        <p:xfrm>
          <a:off x="331594" y="1124745"/>
          <a:ext cx="8812405" cy="470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5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8777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Első vonalbeli készítmények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42" y="1052736"/>
            <a:ext cx="8482651" cy="4886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Hatásmechanizmus szerint dopamin és </a:t>
            </a:r>
            <a:r>
              <a:rPr lang="hu-HU" sz="2400" dirty="0" err="1"/>
              <a:t>noradrenalin</a:t>
            </a:r>
            <a:r>
              <a:rPr lang="hu-HU" sz="2400" dirty="0"/>
              <a:t> visszavétel gátló </a:t>
            </a:r>
            <a:r>
              <a:rPr lang="hu-HU" sz="2400" dirty="0" err="1"/>
              <a:t>pszichostimulánsok</a:t>
            </a:r>
            <a:r>
              <a:rPr lang="hu-HU" sz="2400" dirty="0"/>
              <a:t> (</a:t>
            </a:r>
            <a:r>
              <a:rPr lang="hu-HU" sz="2400" dirty="0" err="1"/>
              <a:t>Mo</a:t>
            </a:r>
            <a:r>
              <a:rPr lang="hu-HU" sz="2400" dirty="0"/>
              <a:t>: </a:t>
            </a:r>
            <a:r>
              <a:rPr lang="hu-HU" sz="2400" b="1" dirty="0" err="1"/>
              <a:t>metilfenidát</a:t>
            </a:r>
            <a:r>
              <a:rPr lang="hu-HU" sz="2400" dirty="0"/>
              <a:t>), és szelektív </a:t>
            </a:r>
            <a:r>
              <a:rPr lang="hu-HU" sz="2400" dirty="0" err="1"/>
              <a:t>noradrenalin</a:t>
            </a:r>
            <a:r>
              <a:rPr lang="hu-HU" sz="2400" dirty="0"/>
              <a:t> visszavétel gátló, nem-stimuláns gyógyszer (</a:t>
            </a:r>
            <a:r>
              <a:rPr lang="hu-HU" sz="2400" b="1" dirty="0" err="1"/>
              <a:t>atomoxetine</a:t>
            </a:r>
            <a:r>
              <a:rPr lang="hu-HU" sz="2400" dirty="0"/>
              <a:t>)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/>
              <a:t>A terápiás hatás a </a:t>
            </a:r>
            <a:r>
              <a:rPr lang="hu-HU" sz="2400" dirty="0" err="1"/>
              <a:t>prefrontális</a:t>
            </a:r>
            <a:r>
              <a:rPr lang="hu-HU" sz="2400" dirty="0"/>
              <a:t> </a:t>
            </a:r>
            <a:r>
              <a:rPr lang="hu-HU" sz="2400" dirty="0" err="1"/>
              <a:t>neuronális</a:t>
            </a:r>
            <a:r>
              <a:rPr lang="hu-HU" sz="2400" dirty="0"/>
              <a:t> körök aktivitásával, erősítve a figyelmet, munkamemóriát és impulzuskontrollt, és csökkenti az ingerkeresést és hiperaktivitást.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Jó hatékonyságuk miatt elsőként </a:t>
            </a:r>
            <a:r>
              <a:rPr lang="hu-HU" sz="2400" dirty="0" err="1"/>
              <a:t>pszichostimulánsok</a:t>
            </a:r>
            <a:r>
              <a:rPr lang="hu-HU" sz="2400" dirty="0"/>
              <a:t> beállítása javasolt, de egyes esetekben az </a:t>
            </a:r>
            <a:r>
              <a:rPr lang="hu-HU" sz="2400" dirty="0" err="1"/>
              <a:t>atomoxetine</a:t>
            </a:r>
            <a:r>
              <a:rPr lang="hu-HU" sz="2400" dirty="0"/>
              <a:t> előnyösebb lehet (pl. társuló stimuláns függőség, szorongásos zavarok)</a:t>
            </a:r>
          </a:p>
        </p:txBody>
      </p:sp>
    </p:spTree>
    <p:extLst>
      <p:ext uri="{BB962C8B-B14F-4D97-AF65-F5344CB8AC3E}">
        <p14:creationId xmlns:p14="http://schemas.microsoft.com/office/powerpoint/2010/main" val="19319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xmlns="" id="{873F74F2-7A0A-4680-B20D-FA19376599C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56779737"/>
              </p:ext>
            </p:extLst>
          </p:nvPr>
        </p:nvGraphicFramePr>
        <p:xfrm>
          <a:off x="453664" y="0"/>
          <a:ext cx="8676454" cy="6056985"/>
        </p:xfrm>
        <a:graphic>
          <a:graphicData uri="http://schemas.openxmlformats.org/drawingml/2006/table">
            <a:tbl>
              <a:tblPr firstRow="1" firstCol="1" bandRow="1"/>
              <a:tblGrid>
                <a:gridCol w="2042582">
                  <a:extLst>
                    <a:ext uri="{9D8B030D-6E8A-4147-A177-3AD203B41FA5}">
                      <a16:colId xmlns:a16="http://schemas.microsoft.com/office/drawing/2014/main" xmlns="" val="175945401"/>
                    </a:ext>
                  </a:extLst>
                </a:gridCol>
                <a:gridCol w="3289822">
                  <a:extLst>
                    <a:ext uri="{9D8B030D-6E8A-4147-A177-3AD203B41FA5}">
                      <a16:colId xmlns:a16="http://schemas.microsoft.com/office/drawing/2014/main" xmlns="" val="1283830017"/>
                    </a:ext>
                  </a:extLst>
                </a:gridCol>
                <a:gridCol w="3344050">
                  <a:extLst>
                    <a:ext uri="{9D8B030D-6E8A-4147-A177-3AD203B41FA5}">
                      <a16:colId xmlns:a16="http://schemas.microsoft.com/office/drawing/2014/main" xmlns="" val="3922004539"/>
                    </a:ext>
                  </a:extLst>
                </a:gridCol>
              </a:tblGrid>
              <a:tr h="42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metilfenidát</a:t>
                      </a:r>
                      <a:endParaRPr lang="hu-H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atomoxetin</a:t>
                      </a:r>
                      <a:endParaRPr lang="hu-H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45401"/>
                  </a:ext>
                </a:extLst>
              </a:tr>
              <a:tr h="59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hatásmechanizmus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dopamin visszavétel gátló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szelektív noradrenalin visszavétel gátló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755042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típus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pszichostimuláns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nem-stimuláns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1972518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hatáskezdet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felszívódást követően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6-12 hét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30328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hatástartam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6-8 óra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&gt;24 óra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07461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átlagos napi dózis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40-60 mg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80-100 mg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134680"/>
                  </a:ext>
                </a:extLst>
              </a:tr>
              <a:tr h="59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kardiovaszkuláris monitorozás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szükséges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szükséges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186212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maximális életkor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év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év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271015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abúzuspotenciál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mérsékelt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733408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kereszttolerancia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amfetamin származékok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7363389"/>
                  </a:ext>
                </a:extLst>
              </a:tr>
              <a:tr h="2103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leggyakoribb mellékhatások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étvágycsökkenés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álmatlanság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idegesség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fejfájás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szájszárazság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hányinger, hányás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vérnyomás- és pulzusemelkedés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étvágycsökkenés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álmatlanság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fejfájás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szájszárazság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hányinger, hasfájás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szexuális mellékhatások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vérnyomás- és pulzusemelkedés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998475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felülvizsgálat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évente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évente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96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166"/>
            <a:ext cx="8676456" cy="1103578"/>
          </a:xfrm>
        </p:spPr>
        <p:txBody>
          <a:bodyPr/>
          <a:lstStyle/>
          <a:p>
            <a:pPr algn="ctr"/>
            <a:r>
              <a:rPr lang="hu-HU" dirty="0"/>
              <a:t>Második vonalbeli készítmények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71" y="1340768"/>
            <a:ext cx="8496001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err="1"/>
              <a:t>Noradrenalin</a:t>
            </a:r>
            <a:r>
              <a:rPr lang="hu-HU" sz="2400" dirty="0"/>
              <a:t> és dopamin visszavétel gátló antidepresszánsok (</a:t>
            </a:r>
            <a:r>
              <a:rPr lang="hu-HU" sz="2400" dirty="0" err="1"/>
              <a:t>bupropion</a:t>
            </a:r>
            <a:r>
              <a:rPr lang="hu-HU" sz="2400" dirty="0"/>
              <a:t>, </a:t>
            </a:r>
            <a:r>
              <a:rPr lang="hu-HU" sz="2400" dirty="0" err="1"/>
              <a:t>reboxetine</a:t>
            </a:r>
            <a:r>
              <a:rPr lang="hu-HU" sz="2400" dirty="0"/>
              <a:t>, </a:t>
            </a:r>
            <a:r>
              <a:rPr lang="hu-HU" sz="2400" dirty="0" err="1"/>
              <a:t>venlafaxine</a:t>
            </a:r>
            <a:r>
              <a:rPr lang="hu-HU" sz="2400" dirty="0"/>
              <a:t>, TCA) és </a:t>
            </a:r>
            <a:r>
              <a:rPr lang="el-GR" sz="2400" dirty="0"/>
              <a:t>α</a:t>
            </a:r>
            <a:r>
              <a:rPr lang="hu-HU" sz="2400" dirty="0"/>
              <a:t>2-agonisták (</a:t>
            </a:r>
            <a:r>
              <a:rPr lang="hu-HU" sz="2400" dirty="0" err="1"/>
              <a:t>guanfacin</a:t>
            </a:r>
            <a:r>
              <a:rPr lang="hu-HU" sz="2400" dirty="0"/>
              <a:t>)</a:t>
            </a:r>
            <a:br>
              <a:rPr lang="hu-HU" sz="2400" dirty="0"/>
            </a:br>
            <a:endParaRPr lang="hu-HU" sz="2400" dirty="0"/>
          </a:p>
          <a:p>
            <a:pPr marL="0" indent="0">
              <a:buNone/>
            </a:pPr>
            <a:r>
              <a:rPr lang="hu-HU" sz="2400" dirty="0"/>
              <a:t>ADHD kezelésére közvetlenül nem indikáltak, de társuló depresszió és szorongásos zavarok, valamint szerhasználati zavarok esetén előnyösek lehetnek, akár </a:t>
            </a:r>
            <a:r>
              <a:rPr lang="hu-HU" sz="2400" dirty="0" err="1"/>
              <a:t>monoterápiában</a:t>
            </a:r>
            <a:r>
              <a:rPr lang="hu-HU" sz="2400" dirty="0"/>
              <a:t> is</a:t>
            </a:r>
            <a:br>
              <a:rPr lang="hu-HU" sz="2400" dirty="0"/>
            </a:br>
            <a:endParaRPr lang="hu-HU" sz="2400" dirty="0"/>
          </a:p>
          <a:p>
            <a:pPr marL="0" indent="0">
              <a:buNone/>
            </a:pPr>
            <a:r>
              <a:rPr lang="hu-HU" sz="2400" dirty="0" err="1"/>
              <a:t>Metilfenidáttal</a:t>
            </a:r>
            <a:r>
              <a:rPr lang="hu-HU" sz="2400" dirty="0"/>
              <a:t> vagy </a:t>
            </a:r>
            <a:r>
              <a:rPr lang="hu-HU" sz="2400" dirty="0" err="1"/>
              <a:t>atomoxetinnel</a:t>
            </a:r>
            <a:r>
              <a:rPr lang="hu-HU" sz="2400" dirty="0"/>
              <a:t> kombinálhatók, de figyelni kell a kölcsönhatásokra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17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680"/>
            <a:ext cx="8676456" cy="85725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Nem gyógyszeres terápiák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94" y="908720"/>
            <a:ext cx="8557602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400" dirty="0"/>
              <a:t>A </a:t>
            </a:r>
            <a:r>
              <a:rPr lang="hu-HU" sz="2400" dirty="0" err="1"/>
              <a:t>pszichoedukáció</a:t>
            </a:r>
            <a:r>
              <a:rPr lang="hu-HU" sz="2400" dirty="0"/>
              <a:t> célja a megküzdés erősítése, a tüneteket mérséklő, egészséges életmód kialakításának előmozdításával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hu-HU" sz="2400" dirty="0"/>
              <a:t>A pszichoterápia célja a gyenge végrehajtó funkciók és önszabályozás fejlesztése, másodsorban pedig a diszfunkcionális </a:t>
            </a:r>
            <a:r>
              <a:rPr lang="hu-HU" sz="2400" dirty="0" err="1"/>
              <a:t>kogníciók</a:t>
            </a:r>
            <a:r>
              <a:rPr lang="hu-HU" sz="2400" dirty="0"/>
              <a:t> átstrukturálása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CBT: csoportterápia alapú, 12 üléses, heti 1 üléssel és </a:t>
            </a:r>
            <a:r>
              <a:rPr lang="hu-HU" sz="2400" dirty="0" err="1"/>
              <a:t>házifeladatokkal</a:t>
            </a:r>
            <a:r>
              <a:rPr lang="hu-HU" sz="2400" dirty="0"/>
              <a:t>, a legnagyobb hatékonyságú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DBT: csoport- és egyéni terápiás keret, moduláris szerkezetű, 2 év időtartamban. Elsősorban társuló </a:t>
            </a:r>
            <a:r>
              <a:rPr lang="hu-HU" sz="2400" dirty="0" err="1"/>
              <a:t>borderline</a:t>
            </a:r>
            <a:r>
              <a:rPr lang="hu-HU" sz="2400" dirty="0"/>
              <a:t> személyiségzavar esetén előnyös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Enyhe súlyosság esetén önmagukban is elegendők lehetnek</a:t>
            </a:r>
          </a:p>
        </p:txBody>
      </p:sp>
    </p:spTree>
    <p:extLst>
      <p:ext uri="{BB962C8B-B14F-4D97-AF65-F5344CB8AC3E}">
        <p14:creationId xmlns:p14="http://schemas.microsoft.com/office/powerpoint/2010/main" val="3298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88374" cy="1124744"/>
          </a:xfrm>
        </p:spPr>
        <p:txBody>
          <a:bodyPr/>
          <a:lstStyle/>
          <a:p>
            <a:pPr algn="ctr"/>
            <a:r>
              <a:rPr lang="hu-HU" dirty="0"/>
              <a:t>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6" y="1196752"/>
            <a:ext cx="8688374" cy="4896544"/>
          </a:xfrm>
        </p:spPr>
        <p:txBody>
          <a:bodyPr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hu-HU" sz="2400" dirty="0"/>
              <a:t>A felnőttkori ADHD a népesség 2-4%-át érintő, krónikusan fennálló,  hazánkban jelenleg még aluldiagnosztizált zavar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hu-HU" sz="2400" dirty="0"/>
              <a:t>Terápiájában a gyógyszeres kezelés jelentős javulást eredményez, ezért elsődleges fontosságú, de hatékony pszichoterápia is elérhető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hu-HU" sz="2400" dirty="0"/>
              <a:t>A megfelelő gyógyszerválasztással, az egészségi állapot alapos felmérésével, és a mellékhatások rendszeres </a:t>
            </a:r>
            <a:r>
              <a:rPr lang="hu-HU" sz="2400" dirty="0" err="1"/>
              <a:t>monitorozásával</a:t>
            </a:r>
            <a:r>
              <a:rPr lang="hu-HU" sz="2400" dirty="0"/>
              <a:t> az esetleges szövődmények megelőzhetők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hu-HU" sz="2400" dirty="0"/>
              <a:t>A kezelés elmaradása viszont növeli az életvezetési, szerhasználati problémák előfordulását, további pszichiátriai zavarokhoz és jelentős életminőség romláshoz vezethet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D5E0DA-82D2-4127-8002-17B96A0A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057"/>
            <a:ext cx="8686800" cy="1143000"/>
          </a:xfrm>
        </p:spPr>
        <p:txBody>
          <a:bodyPr/>
          <a:lstStyle/>
          <a:p>
            <a:r>
              <a:rPr lang="hu-HU" dirty="0"/>
              <a:t>Források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EDE2EE6-5038-4363-A396-09FE69FF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39" y="1340768"/>
            <a:ext cx="8507288" cy="45259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u-HU" sz="2000" dirty="0" err="1"/>
              <a:t>Kooij</a:t>
            </a:r>
            <a:r>
              <a:rPr lang="hu-HU" sz="2000" dirty="0"/>
              <a:t> </a:t>
            </a:r>
            <a:r>
              <a:rPr lang="hu-HU" sz="2000" dirty="0" err="1"/>
              <a:t>et</a:t>
            </a:r>
            <a:r>
              <a:rPr lang="hu-HU" sz="2000" dirty="0"/>
              <a:t> </a:t>
            </a:r>
            <a:r>
              <a:rPr lang="hu-HU" sz="2000" dirty="0" err="1"/>
              <a:t>al</a:t>
            </a:r>
            <a:r>
              <a:rPr lang="hu-HU" sz="2000" dirty="0"/>
              <a:t>. </a:t>
            </a:r>
            <a:r>
              <a:rPr lang="en-US" sz="2000" dirty="0"/>
              <a:t>Updated European Consensus Statement on diagnosis and treatment of adult ADHD</a:t>
            </a:r>
            <a:r>
              <a:rPr lang="hu-HU" sz="2000" dirty="0"/>
              <a:t>. </a:t>
            </a:r>
            <a:r>
              <a:rPr lang="hu-HU" sz="2000" i="1" dirty="0"/>
              <a:t>European </a:t>
            </a:r>
            <a:r>
              <a:rPr lang="hu-HU" sz="2000" i="1" dirty="0" err="1"/>
              <a:t>Psychiatry</a:t>
            </a:r>
            <a:r>
              <a:rPr lang="hu-HU" sz="2000" i="1" dirty="0"/>
              <a:t>. 2019, 14-34.</a:t>
            </a:r>
          </a:p>
          <a:p>
            <a:pPr marL="457200" indent="-457200">
              <a:buAutoNum type="arabicPeriod"/>
            </a:pPr>
            <a:endParaRPr lang="hu-HU" sz="2000" i="1" dirty="0"/>
          </a:p>
          <a:p>
            <a:pPr marL="457200" indent="-457200">
              <a:buAutoNum type="arabicPeriod"/>
            </a:pPr>
            <a:r>
              <a:rPr lang="hu-HU" sz="2000" dirty="0" err="1"/>
              <a:t>Franke</a:t>
            </a:r>
            <a:r>
              <a:rPr lang="hu-HU" sz="2000" dirty="0"/>
              <a:t> </a:t>
            </a:r>
            <a:r>
              <a:rPr lang="hu-HU" sz="2000" dirty="0" err="1"/>
              <a:t>et</a:t>
            </a:r>
            <a:r>
              <a:rPr lang="hu-HU" sz="2000" dirty="0"/>
              <a:t> </a:t>
            </a:r>
            <a:r>
              <a:rPr lang="hu-HU" sz="2000" dirty="0" err="1"/>
              <a:t>al</a:t>
            </a:r>
            <a:r>
              <a:rPr lang="hu-HU" sz="2000" dirty="0"/>
              <a:t>. </a:t>
            </a:r>
            <a:r>
              <a:rPr lang="en-US" sz="2000" dirty="0"/>
              <a:t>Live fast, die young? A review on the</a:t>
            </a:r>
            <a:r>
              <a:rPr lang="hu-HU" sz="2000" dirty="0"/>
              <a:t> </a:t>
            </a:r>
            <a:r>
              <a:rPr lang="en-US" sz="2000" dirty="0"/>
              <a:t>developmental trajectories of ADHD across</a:t>
            </a:r>
            <a:r>
              <a:rPr lang="hu-HU" sz="2000" dirty="0"/>
              <a:t> </a:t>
            </a:r>
            <a:r>
              <a:rPr lang="en-US" sz="2000" dirty="0"/>
              <a:t>the lifespan</a:t>
            </a:r>
            <a:r>
              <a:rPr lang="hu-HU" sz="2000" dirty="0"/>
              <a:t>. </a:t>
            </a:r>
            <a:r>
              <a:rPr lang="hu-HU" sz="2000" i="1" dirty="0"/>
              <a:t>European </a:t>
            </a:r>
            <a:r>
              <a:rPr lang="hu-HU" sz="2000" i="1" dirty="0" err="1"/>
              <a:t>Neuropsychopharmacology</a:t>
            </a:r>
            <a:r>
              <a:rPr lang="hu-HU" sz="2000" i="1" dirty="0"/>
              <a:t>. 2018, 1059-1088.</a:t>
            </a:r>
          </a:p>
          <a:p>
            <a:pPr marL="457200" indent="-457200">
              <a:buAutoNum type="arabicPeriod"/>
            </a:pPr>
            <a:endParaRPr lang="hu-HU" sz="2000" i="1" dirty="0"/>
          </a:p>
          <a:p>
            <a:pPr marL="457200" indent="-457200">
              <a:buAutoNum type="arabicPeriod"/>
            </a:pPr>
            <a:r>
              <a:rPr lang="hu-HU" sz="2000" dirty="0" err="1"/>
              <a:t>Bernardi</a:t>
            </a:r>
            <a:r>
              <a:rPr lang="hu-HU" sz="2000" dirty="0"/>
              <a:t> </a:t>
            </a:r>
            <a:r>
              <a:rPr lang="hu-HU" sz="2000" dirty="0" err="1"/>
              <a:t>et</a:t>
            </a:r>
            <a:r>
              <a:rPr lang="hu-HU" sz="2000" dirty="0"/>
              <a:t> </a:t>
            </a:r>
            <a:r>
              <a:rPr lang="hu-HU" sz="2000" dirty="0" err="1"/>
              <a:t>al</a:t>
            </a:r>
            <a:r>
              <a:rPr lang="hu-HU" sz="2000" dirty="0"/>
              <a:t>. </a:t>
            </a:r>
            <a:r>
              <a:rPr lang="en-US" sz="2000" dirty="0"/>
              <a:t>The lifetime impact of attention-deficit</a:t>
            </a:r>
            <a:r>
              <a:rPr lang="hu-HU" sz="2000" dirty="0"/>
              <a:t> </a:t>
            </a:r>
            <a:r>
              <a:rPr lang="en-US" sz="2000" dirty="0"/>
              <a:t>hyperactivity disorder: Results from the National Epidemiologic Survey on Alcohol and Related Conditions</a:t>
            </a:r>
            <a:r>
              <a:rPr lang="hu-HU" sz="2000" dirty="0"/>
              <a:t>. </a:t>
            </a:r>
            <a:r>
              <a:rPr lang="hu-HU" sz="2000" dirty="0" err="1"/>
              <a:t>Psychological</a:t>
            </a:r>
            <a:r>
              <a:rPr lang="hu-HU" sz="2000" dirty="0"/>
              <a:t> </a:t>
            </a:r>
            <a:r>
              <a:rPr lang="hu-HU" sz="2000" dirty="0" err="1"/>
              <a:t>Medicine</a:t>
            </a:r>
            <a:r>
              <a:rPr lang="hu-HU" sz="2000" dirty="0"/>
              <a:t>. 2012, 875-888.</a:t>
            </a:r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 err="1"/>
              <a:t>Asherson&amp;Agnew-Blais</a:t>
            </a:r>
            <a:r>
              <a:rPr lang="hu-HU" sz="2000" dirty="0"/>
              <a:t>. </a:t>
            </a:r>
            <a:r>
              <a:rPr lang="en-US" sz="2000" dirty="0"/>
              <a:t>Annual Research Review: Does late-onset </a:t>
            </a:r>
            <a:r>
              <a:rPr lang="en-US" sz="2000" dirty="0" err="1"/>
              <a:t>attentiondeficit</a:t>
            </a:r>
            <a:r>
              <a:rPr lang="en-US" sz="2000" dirty="0"/>
              <a:t>/hyperactivity disorder exist? </a:t>
            </a:r>
            <a:r>
              <a:rPr lang="en-US" sz="2000" i="1" dirty="0"/>
              <a:t>Journal of Child Psychology and Psychiatry</a:t>
            </a:r>
            <a:r>
              <a:rPr lang="en-US" sz="2000" dirty="0"/>
              <a:t> </a:t>
            </a:r>
            <a:r>
              <a:rPr lang="en-US" sz="2000" i="1" dirty="0"/>
              <a:t>2019</a:t>
            </a:r>
            <a:r>
              <a:rPr lang="hu-HU" sz="2000" i="1" dirty="0"/>
              <a:t>; 60,</a:t>
            </a:r>
            <a:r>
              <a:rPr lang="en-US" sz="2000" i="1" dirty="0"/>
              <a:t>333–352</a:t>
            </a:r>
            <a:r>
              <a:rPr lang="hu-HU" sz="2000" i="1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7630"/>
            <a:ext cx="5415366" cy="53420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5B04CC24-B410-401C-BB07-57D795E7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778098"/>
          </a:xfrm>
        </p:spPr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14"/>
            <a:ext cx="8676456" cy="885305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Bevezető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18456" y="886319"/>
            <a:ext cx="8574632" cy="5278985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Az </a:t>
            </a:r>
            <a:r>
              <a:rPr lang="hu-HU" sz="2400" b="1" dirty="0">
                <a:cs typeface="Arial" panose="020B0604020202020204" pitchFamily="34" charset="0"/>
              </a:rPr>
              <a:t>idegrendszer fejlődési zavara </a:t>
            </a:r>
            <a:r>
              <a:rPr lang="hu-HU" sz="2400" dirty="0">
                <a:cs typeface="Arial" panose="020B0604020202020204" pitchFamily="34" charset="0"/>
              </a:rPr>
              <a:t>(DSM-5, BNO-11), amely: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figyelem fenntartás és irányítás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aktivitás szabályozás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érzelmi-hangulati szabályozás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végrehajtó funkciók (tervezés, </a:t>
            </a:r>
            <a:r>
              <a:rPr lang="hu-HU" sz="2400" dirty="0" err="1">
                <a:cs typeface="Arial" panose="020B0604020202020204" pitchFamily="34" charset="0"/>
              </a:rPr>
              <a:t>priorizálás</a:t>
            </a:r>
            <a:r>
              <a:rPr lang="hu-HU" sz="2400" dirty="0">
                <a:cs typeface="Arial" panose="020B0604020202020204" pitchFamily="34" charset="0"/>
              </a:rPr>
              <a:t>, időbeosztás, viselkedéskontroll) </a:t>
            </a:r>
            <a:r>
              <a:rPr lang="hu-HU" sz="2400" b="1" dirty="0">
                <a:cs typeface="Arial" panose="020B0604020202020204" pitchFamily="34" charset="0"/>
              </a:rPr>
              <a:t>vonás jellegű </a:t>
            </a:r>
            <a:r>
              <a:rPr lang="hu-HU" sz="2400" dirty="0">
                <a:cs typeface="Arial" panose="020B0604020202020204" pitchFamily="34" charset="0"/>
              </a:rPr>
              <a:t>zavarával jár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Gyermekkorban indul, de az esetek 40-60%-ban felnőttkorban is problémákat okoz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b="1" dirty="0" err="1">
                <a:cs typeface="Arial" panose="020B0604020202020204" pitchFamily="34" charset="0"/>
              </a:rPr>
              <a:t>Prevalencia</a:t>
            </a:r>
            <a:r>
              <a:rPr lang="hu-HU" sz="2400" dirty="0">
                <a:cs typeface="Arial" panose="020B0604020202020204" pitchFamily="34" charset="0"/>
              </a:rPr>
              <a:t>: gyermekkor: 4-6%, felnőttkor: 2-4%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Kezelése csökkenti a társuló pszichiátriai és szerhasználati zavarok, balesetek, kriminális cselekmények és öngyilkosság kockázatát</a:t>
            </a:r>
          </a:p>
        </p:txBody>
      </p:sp>
    </p:spTree>
    <p:extLst>
      <p:ext uri="{BB962C8B-B14F-4D97-AF65-F5344CB8AC3E}">
        <p14:creationId xmlns:p14="http://schemas.microsoft.com/office/powerpoint/2010/main" val="1949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676455" cy="781033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Klinikai kép: figyelemzavar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6569" y="1052736"/>
            <a:ext cx="8568952" cy="50315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Figyelme rövid ideig fenntartható, könnyen elvonható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Figyelem irányítás nehézsége: unalmas feladatokra nehezen figyel, izgalmas/jutalmazó tevékenységekben </a:t>
            </a:r>
            <a:r>
              <a:rPr lang="hu-HU" sz="2400" dirty="0" err="1">
                <a:cs typeface="Arial" panose="020B0604020202020204" pitchFamily="34" charset="0"/>
              </a:rPr>
              <a:t>hiperfókusz</a:t>
            </a:r>
            <a:endParaRPr lang="hu-HU" sz="24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Nehezen kezdi el és fejezi be feladatait, sokat halogat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Elveszik a részletekben, problémamegoldás, döntés nehezített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Képtelen rendet tartani, fontos tárgyait gyakran elveszti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Feledékeny, szétszórt (időpontok, számlák, határidők elfelejtése)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Nehezen tervez, idejét nem tudja beosztani, gyakran késik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Mentális nyugtalanság (mind </a:t>
            </a:r>
            <a:r>
              <a:rPr lang="hu-HU" sz="2400" dirty="0" err="1">
                <a:cs typeface="Arial" panose="020B0604020202020204" pitchFamily="34" charset="0"/>
              </a:rPr>
              <a:t>wandering</a:t>
            </a:r>
            <a:r>
              <a:rPr lang="hu-HU" sz="2400" dirty="0">
                <a:cs typeface="Arial" panose="020B0604020202020204" pitchFamily="34" charset="0"/>
              </a:rPr>
              <a:t>): fokozott céltalan gondolati aktivitás, nem kapcsolódó, csapongó gondolatok</a:t>
            </a:r>
          </a:p>
        </p:txBody>
      </p:sp>
    </p:spTree>
    <p:extLst>
      <p:ext uri="{BB962C8B-B14F-4D97-AF65-F5344CB8AC3E}">
        <p14:creationId xmlns:p14="http://schemas.microsoft.com/office/powerpoint/2010/main" val="2682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0638" y="1628800"/>
            <a:ext cx="8418260" cy="4289048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Nem tud nyugodtan ülni, kézzel-lábbal dobol, fészkelődik, vagy ennek hiányában izmai feszültek, </a:t>
            </a:r>
            <a:r>
              <a:rPr lang="hu-HU" sz="2400" dirty="0" err="1">
                <a:cs typeface="Arial" panose="020B0604020202020204" pitchFamily="34" charset="0"/>
              </a:rPr>
              <a:t>fájdalmasak</a:t>
            </a:r>
            <a:endParaRPr lang="hu-HU" sz="2400" dirty="0"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Sokszor járkál fel-alá, irodai munkát nehezen végez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Gyakran ütközik bele/lök fel tárgyakat mozgása során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Hamar unatkozik, ingerek hiányában feszült, nyugtalan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Zavaróan sokat és hangosan beszél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Túl sok feladatot vállal, gyakran érzi magát túlterheltnek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400" dirty="0">
                <a:cs typeface="Arial" panose="020B0604020202020204" pitchFamily="34" charset="0"/>
              </a:rPr>
              <a:t>Nehezen pihen, lazul el, mentális nyugtalansága miatt alvási problémák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xmlns="" id="{83A58101-B11E-4DCA-AB62-30E74608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60" y="181685"/>
            <a:ext cx="8695816" cy="922778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Klinikai kép: hiperaktivitás</a:t>
            </a:r>
          </a:p>
        </p:txBody>
      </p:sp>
    </p:spTree>
    <p:extLst>
      <p:ext uri="{BB962C8B-B14F-4D97-AF65-F5344CB8AC3E}">
        <p14:creationId xmlns:p14="http://schemas.microsoft.com/office/powerpoint/2010/main" val="5792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5654" y="1772816"/>
            <a:ext cx="8352928" cy="36724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Türelmetlen, gyakran vág mások szavába, várakozástól feszült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Meggondolatlanul beszél vagy cselekszik, hirtelen hoz párkapcsolati vagy munkahelyi döntéseket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Hajlamos felelőtlen, izgalom- és kockázatkereső viselkedésre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Képtelen késleltetni a jutalmat, hajlamos mértéktelenségre, viselkedési és kémiai függőségekre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xmlns="" id="{C88D9ED1-8619-4B41-AAEC-2AE72F55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46" y="0"/>
            <a:ext cx="8639945" cy="1140032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cs typeface="Arial" panose="020B0604020202020204" pitchFamily="34" charset="0"/>
              </a:rPr>
              <a:t>Klinikai kép: impulzivitás</a:t>
            </a:r>
          </a:p>
        </p:txBody>
      </p:sp>
    </p:spTree>
    <p:extLst>
      <p:ext uri="{BB962C8B-B14F-4D97-AF65-F5344CB8AC3E}">
        <p14:creationId xmlns:p14="http://schemas.microsoft.com/office/powerpoint/2010/main" val="7419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DB9BCCD5-50DD-40DB-B755-3C04F8D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60" y="47667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Klinikai kép: érzelmi-hangulati szabályozási zavar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D7ECDC21-3F81-434E-A144-1B2C891C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20888"/>
            <a:ext cx="8278688" cy="3168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Hangulati-érzelmi labilitás, „érzelmi impulzivitás”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Frusztrációtűrés gyenge, motivációt hamar elveszti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Visszautasításra érzékeny, önértékelése bizonytalan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Könnyen válik feszültté, hajlamos dühkitörésekre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/>
              <a:t>Fokozott hajlam hangulatzavarokra</a:t>
            </a:r>
          </a:p>
        </p:txBody>
      </p:sp>
    </p:spTree>
    <p:extLst>
      <p:ext uri="{BB962C8B-B14F-4D97-AF65-F5344CB8AC3E}">
        <p14:creationId xmlns:p14="http://schemas.microsoft.com/office/powerpoint/2010/main" val="1238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DB9BCCD5-50DD-40DB-B755-3C04F8D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8" y="-10510"/>
            <a:ext cx="8686800" cy="1143000"/>
          </a:xfrm>
        </p:spPr>
        <p:txBody>
          <a:bodyPr>
            <a:normAutofit/>
          </a:bodyPr>
          <a:lstStyle/>
          <a:p>
            <a:r>
              <a:rPr lang="hu-HU" dirty="0"/>
              <a:t>Klinikai kép: betegségteher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2C7812-0760-4E49-8E1B-F7DD0793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4" y="1340768"/>
            <a:ext cx="8400288" cy="473173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Tanulási/iskolai</a:t>
            </a:r>
            <a:r>
              <a:rPr lang="hu-HU" sz="2400" dirty="0"/>
              <a:t>: elmaradó teljesítmény és végzettség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Munkahely, karrier</a:t>
            </a:r>
            <a:r>
              <a:rPr lang="hu-HU" sz="2400" dirty="0"/>
              <a:t>: munkanélküliség, pénzügyi gondok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Párkapcsolatok</a:t>
            </a:r>
            <a:r>
              <a:rPr lang="hu-HU" sz="2400" dirty="0"/>
              <a:t>: válás, kapcsolati erőszak, STD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Kockázatkeresés</a:t>
            </a:r>
            <a:r>
              <a:rPr lang="hu-HU" sz="2400" dirty="0"/>
              <a:t>: addikciók, kriminalitás, baleseti halálozás, börtönbe kerülés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Mentális egészség</a:t>
            </a:r>
            <a:r>
              <a:rPr lang="hu-HU" sz="2400" dirty="0"/>
              <a:t>: személyiség- és hangulatzavarok, önsértések, öngyilkosság, alvászavarok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2400" b="1" dirty="0"/>
              <a:t>Általános egészség</a:t>
            </a:r>
            <a:r>
              <a:rPr lang="hu-HU" sz="2400" dirty="0"/>
              <a:t>: elhízás, cukorbetegség, magas vérnyomás, kardiovaszkuláris betegségek, multimorbiditás, halálozás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8DD8AA69-2908-474B-836A-2C4CA96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36712"/>
          </a:xfrm>
        </p:spPr>
        <p:txBody>
          <a:bodyPr/>
          <a:lstStyle/>
          <a:p>
            <a:r>
              <a:rPr lang="hu-HU" dirty="0"/>
              <a:t>Munkahelyi nehézségek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25AF3BA-85F2-44A8-9B1C-848541A8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53617"/>
            <a:ext cx="8676456" cy="5364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/>
              <a:t>Szervezetlen, kaotikus életvezetés, esetlegesség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Képességektől elmaradó iskolai végzettség, karrier (magasan funkcionálók esetében is)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Időbeosztás, </a:t>
            </a:r>
            <a:r>
              <a:rPr lang="hu-HU" sz="2200" dirty="0" err="1"/>
              <a:t>priorizálás</a:t>
            </a:r>
            <a:r>
              <a:rPr lang="hu-HU" sz="2200" dirty="0"/>
              <a:t> képtelensége, üresjáratok, munka a szabadidő rovására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Pontatlanságok vagy lassúbb munkavégzés miatt jutalom/előléptetés elmaradása, esetleg büntetések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Halogatás miatt plusz </a:t>
            </a:r>
            <a:r>
              <a:rPr lang="hu-HU" sz="2200" dirty="0" err="1"/>
              <a:t>terhek</a:t>
            </a:r>
            <a:r>
              <a:rPr lang="hu-HU" sz="2200" dirty="0"/>
              <a:t>, túlhajszoltság, azonnali megerősítés hiányában kilépések</a:t>
            </a:r>
          </a:p>
        </p:txBody>
      </p:sp>
    </p:spTree>
    <p:extLst>
      <p:ext uri="{BB962C8B-B14F-4D97-AF65-F5344CB8AC3E}">
        <p14:creationId xmlns:p14="http://schemas.microsoft.com/office/powerpoint/2010/main" val="2254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1403</Words>
  <Application>Microsoft Office PowerPoint</Application>
  <PresentationFormat>Diavetítés a képernyőre (4:3 oldalarány)</PresentationFormat>
  <Paragraphs>267</Paragraphs>
  <Slides>28</Slides>
  <Notes>3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Franklin Gothic Book</vt:lpstr>
      <vt:lpstr>Times New Roman</vt:lpstr>
      <vt:lpstr>Wingdings</vt:lpstr>
      <vt:lpstr>Wingdings 3</vt:lpstr>
      <vt:lpstr>Office-téma</vt:lpstr>
      <vt:lpstr>Beloldal új</vt:lpstr>
      <vt:lpstr>Türelmetlen halogatók (ADHD)</vt:lpstr>
      <vt:lpstr>Vázlat</vt:lpstr>
      <vt:lpstr>Bevezető</vt:lpstr>
      <vt:lpstr>Klinikai kép: figyelemzavar</vt:lpstr>
      <vt:lpstr>Klinikai kép: hiperaktivitás</vt:lpstr>
      <vt:lpstr>Klinikai kép: impulzivitás</vt:lpstr>
      <vt:lpstr>Klinikai kép: érzelmi-hangulati szabályozási zavar</vt:lpstr>
      <vt:lpstr>Klinikai kép: betegségteher</vt:lpstr>
      <vt:lpstr>Munkahelyi nehézségek</vt:lpstr>
      <vt:lpstr>Kapcsolati problémák</vt:lpstr>
      <vt:lpstr>ADHD az élet folyamán </vt:lpstr>
      <vt:lpstr>PowerPoint bemutató</vt:lpstr>
      <vt:lpstr>Késői kezdetű ADHD: hipotézisek</vt:lpstr>
      <vt:lpstr>Diagnosztika: DSM-5 kritériumok</vt:lpstr>
      <vt:lpstr>Diagnosztika: szempontok</vt:lpstr>
      <vt:lpstr>Pszichiátriai zavarok prevalenciája felnőtt ADHD mintán (NESARC)</vt:lpstr>
      <vt:lpstr>ADHD elkülönítése</vt:lpstr>
      <vt:lpstr>Diagnosztika: eszközök</vt:lpstr>
      <vt:lpstr>Terápiás szempontok</vt:lpstr>
      <vt:lpstr>PowerPoint bemutató</vt:lpstr>
      <vt:lpstr>ADHD gyógyszeres terápiája</vt:lpstr>
      <vt:lpstr>Első vonalbeli készítmények</vt:lpstr>
      <vt:lpstr>PowerPoint bemutató</vt:lpstr>
      <vt:lpstr>Második vonalbeli készítmények</vt:lpstr>
      <vt:lpstr>Nem gyógyszeres terápiák</vt:lpstr>
      <vt:lpstr>Összefoglalás</vt:lpstr>
      <vt:lpstr>Források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Ági</cp:lastModifiedBy>
  <cp:revision>164</cp:revision>
  <dcterms:created xsi:type="dcterms:W3CDTF">2015-02-04T08:09:30Z</dcterms:created>
  <dcterms:modified xsi:type="dcterms:W3CDTF">2019-10-08T17:33:29Z</dcterms:modified>
</cp:coreProperties>
</file>